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63" r:id="rId9"/>
    <p:sldId id="267" r:id="rId10"/>
    <p:sldId id="266" r:id="rId11"/>
    <p:sldId id="269" r:id="rId12"/>
    <p:sldId id="270" r:id="rId13"/>
    <p:sldId id="271" r:id="rId14"/>
  </p:sldIdLst>
  <p:sldSz cx="18288000" cy="10287000"/>
  <p:notesSz cx="6858000" cy="9144000"/>
  <p:embeddedFontLst>
    <p:embeddedFont>
      <p:font typeface="Arimo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va Sans Bold" panose="020B0604020202020204" charset="0"/>
      <p:regular r:id="rId20"/>
    </p:embeddedFont>
    <p:embeddedFont>
      <p:font typeface="Montserrat" pitchFamily="2" charset="0"/>
      <p:regular r:id="rId21"/>
      <p:bold r:id="rId22"/>
      <p:italic r:id="rId23"/>
      <p:boldItalic r:id="rId24"/>
    </p:embeddedFont>
    <p:embeddedFont>
      <p:font typeface="Montserrat Bold" pitchFamily="2" charset="0"/>
      <p:regular r:id="rId25"/>
      <p:bold r:id="rId26"/>
    </p:embeddedFont>
    <p:embeddedFont>
      <p:font typeface="Montserrat Classic Bold" panose="020B0604020202020204" charset="0"/>
      <p:regular r:id="rId27"/>
    </p:embeddedFont>
    <p:embeddedFont>
      <p:font typeface="Montserrat Semi-Bold" panose="020B0604020202020204" charset="0"/>
      <p:regular r:id="rId28"/>
    </p:embeddedFont>
    <p:embeddedFont>
      <p:font typeface="Montserrat Semi-Bold Italics" panose="020B0604020202020204" charset="0"/>
      <p:regular r:id="rId29"/>
    </p:embeddedFont>
    <p:embeddedFont>
      <p:font typeface="Montserrat Ultra-Bold" panose="020B0604020202020204" charset="0"/>
      <p:regular r:id="rId30"/>
    </p:embeddedFont>
  </p:embeddedFontLst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F2"/>
    <a:srgbClr val="205E3E"/>
    <a:srgbClr val="216C53"/>
    <a:srgbClr val="69AF88"/>
    <a:srgbClr val="B1C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microsoft.com/office/2007/relationships/hdphoto" Target="../media/hdphoto4.wdp"/><Relationship Id="rId5" Type="http://schemas.openxmlformats.org/officeDocument/2006/relationships/image" Target="../media/image35.png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10" Type="http://schemas.openxmlformats.org/officeDocument/2006/relationships/image" Target="../media/image10.svg"/><Relationship Id="rId4" Type="http://schemas.openxmlformats.org/officeDocument/2006/relationships/image" Target="../media/image38.sv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4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9.png"/><Relationship Id="rId5" Type="http://schemas.openxmlformats.org/officeDocument/2006/relationships/image" Target="../media/image38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38.svg"/><Relationship Id="rId5" Type="http://schemas.openxmlformats.org/officeDocument/2006/relationships/image" Target="../media/image2.png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sv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jpeg"/><Relationship Id="rId7" Type="http://schemas.openxmlformats.org/officeDocument/2006/relationships/image" Target="../media/image29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32323" y="4817929"/>
            <a:ext cx="6355677" cy="5469071"/>
            <a:chOff x="0" y="0"/>
            <a:chExt cx="1673923" cy="14404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73923" cy="1440414"/>
            </a:xfrm>
            <a:custGeom>
              <a:avLst/>
              <a:gdLst/>
              <a:ahLst/>
              <a:cxnLst/>
              <a:rect l="l" t="t" r="r" b="b"/>
              <a:pathLst>
                <a:path w="1673923" h="1440414">
                  <a:moveTo>
                    <a:pt x="0" y="0"/>
                  </a:moveTo>
                  <a:lnTo>
                    <a:pt x="1673923" y="0"/>
                  </a:lnTo>
                  <a:lnTo>
                    <a:pt x="1673923" y="1440414"/>
                  </a:lnTo>
                  <a:lnTo>
                    <a:pt x="0" y="1440414"/>
                  </a:lnTo>
                  <a:close/>
                </a:path>
              </a:pathLst>
            </a:custGeom>
            <a:solidFill>
              <a:srgbClr val="216C5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19196" y="1238718"/>
            <a:ext cx="8630087" cy="7960088"/>
            <a:chOff x="0" y="0"/>
            <a:chExt cx="11506782" cy="1061345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t="393" b="393"/>
            <a:stretch>
              <a:fillRect/>
            </a:stretch>
          </p:blipFill>
          <p:spPr>
            <a:xfrm>
              <a:off x="0" y="0"/>
              <a:ext cx="11506782" cy="10613451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1498218" y="9038757"/>
            <a:ext cx="4328849" cy="0"/>
          </a:xfrm>
          <a:prstGeom prst="line">
            <a:avLst/>
          </a:prstGeom>
          <a:ln w="19050" cap="flat">
            <a:solidFill>
              <a:srgbClr val="33866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5400000">
            <a:off x="0" y="9048282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0" y="0"/>
                </a:moveTo>
                <a:lnTo>
                  <a:pt x="1238718" y="0"/>
                </a:lnTo>
                <a:lnTo>
                  <a:pt x="1238718" y="1238718"/>
                </a:lnTo>
                <a:lnTo>
                  <a:pt x="0" y="1238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5400000" flipH="1" flipV="1">
            <a:off x="17049282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1238718"/>
                </a:moveTo>
                <a:lnTo>
                  <a:pt x="0" y="1238718"/>
                </a:lnTo>
                <a:lnTo>
                  <a:pt x="0" y="0"/>
                </a:lnTo>
                <a:lnTo>
                  <a:pt x="1238718" y="0"/>
                </a:lnTo>
                <a:lnTo>
                  <a:pt x="1238718" y="123871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1286343" y="1238718"/>
            <a:ext cx="1040784" cy="104078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6C5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5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5400000">
            <a:off x="1545155" y="1497530"/>
            <a:ext cx="523158" cy="523158"/>
          </a:xfrm>
          <a:custGeom>
            <a:avLst/>
            <a:gdLst/>
            <a:ahLst/>
            <a:cxnLst/>
            <a:rect l="l" t="t" r="r" b="b"/>
            <a:pathLst>
              <a:path w="523158" h="523158">
                <a:moveTo>
                  <a:pt x="0" y="0"/>
                </a:moveTo>
                <a:lnTo>
                  <a:pt x="523159" y="0"/>
                </a:lnTo>
                <a:lnTo>
                  <a:pt x="523159" y="523159"/>
                </a:lnTo>
                <a:lnTo>
                  <a:pt x="0" y="523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1238718" y="3479652"/>
            <a:ext cx="8543336" cy="1373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42"/>
              </a:lnSpc>
            </a:pPr>
            <a:r>
              <a:rPr lang="en-US" sz="9340" spc="457">
                <a:solidFill>
                  <a:srgbClr val="216C53"/>
                </a:solidFill>
                <a:latin typeface="Montserrat Bold"/>
              </a:rPr>
              <a:t>EXCEL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8718" y="5824967"/>
            <a:ext cx="7385558" cy="258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5"/>
              </a:lnSpc>
            </a:pPr>
            <a:r>
              <a:rPr lang="en-US" sz="2997">
                <a:solidFill>
                  <a:srgbClr val="216C53"/>
                </a:solidFill>
                <a:latin typeface="Montserrat Bold"/>
              </a:rPr>
              <a:t>Group 12</a:t>
            </a:r>
          </a:p>
          <a:p>
            <a:pPr>
              <a:lnSpc>
                <a:spcPts val="3175"/>
              </a:lnSpc>
            </a:pPr>
            <a:r>
              <a:rPr lang="en-US" sz="1997" spc="99">
                <a:solidFill>
                  <a:srgbClr val="216C53"/>
                </a:solidFill>
                <a:latin typeface="Montserrat"/>
              </a:rPr>
              <a:t>C021 - Pearl Parikh</a:t>
            </a:r>
          </a:p>
          <a:p>
            <a:pPr>
              <a:lnSpc>
                <a:spcPts val="3175"/>
              </a:lnSpc>
            </a:pPr>
            <a:r>
              <a:rPr lang="en-US" sz="1997" spc="99">
                <a:solidFill>
                  <a:srgbClr val="216C53"/>
                </a:solidFill>
                <a:latin typeface="Montserrat"/>
              </a:rPr>
              <a:t>C049 - Chahel Gupta</a:t>
            </a:r>
          </a:p>
          <a:p>
            <a:pPr>
              <a:lnSpc>
                <a:spcPts val="3175"/>
              </a:lnSpc>
            </a:pPr>
            <a:r>
              <a:rPr lang="en-US" sz="1997" spc="99">
                <a:solidFill>
                  <a:srgbClr val="216C53"/>
                </a:solidFill>
                <a:latin typeface="Montserrat"/>
              </a:rPr>
              <a:t>C054 - Divy Beel</a:t>
            </a:r>
          </a:p>
          <a:p>
            <a:pPr>
              <a:lnSpc>
                <a:spcPts val="3175"/>
              </a:lnSpc>
            </a:pPr>
            <a:r>
              <a:rPr lang="en-US" sz="1997" spc="99">
                <a:solidFill>
                  <a:srgbClr val="216C53"/>
                </a:solidFill>
                <a:latin typeface="Montserrat"/>
              </a:rPr>
              <a:t>C055 - Sonia Mascarenhas</a:t>
            </a:r>
          </a:p>
          <a:p>
            <a:pPr>
              <a:lnSpc>
                <a:spcPts val="3175"/>
              </a:lnSpc>
            </a:pPr>
            <a:endParaRPr lang="en-US" sz="1997" spc="99">
              <a:solidFill>
                <a:srgbClr val="216C53"/>
              </a:solidFill>
              <a:latin typeface="Montserra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734988" y="1022301"/>
            <a:ext cx="6031758" cy="796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5"/>
              </a:lnSpc>
              <a:spcBef>
                <a:spcPct val="0"/>
              </a:spcBef>
            </a:pPr>
            <a:r>
              <a:rPr lang="en-US" sz="4646" spc="227">
                <a:solidFill>
                  <a:srgbClr val="216C53"/>
                </a:solidFill>
                <a:latin typeface="Montserrat Ultra-Bold"/>
              </a:rPr>
              <a:t>ASSIGNMENT 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34988" y="1751586"/>
            <a:ext cx="5684208" cy="60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60"/>
              </a:lnSpc>
              <a:spcBef>
                <a:spcPct val="0"/>
              </a:spcBef>
            </a:pPr>
            <a:r>
              <a:rPr lang="en-US" sz="3543" spc="173">
                <a:solidFill>
                  <a:srgbClr val="216C53"/>
                </a:solidFill>
                <a:latin typeface="Montserrat"/>
              </a:rPr>
              <a:t>Study of ETL Tools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AA7E6469-C23D-920F-C9A2-B295A0D134AA}"/>
              </a:ext>
            </a:extLst>
          </p:cNvPr>
          <p:cNvSpPr/>
          <p:nvPr/>
        </p:nvSpPr>
        <p:spPr>
          <a:xfrm>
            <a:off x="9220200" y="0"/>
            <a:ext cx="9144000" cy="10287000"/>
          </a:xfrm>
          <a:prstGeom prst="rect">
            <a:avLst/>
          </a:prstGeom>
          <a:solidFill>
            <a:srgbClr val="B1C6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2"/>
          <p:cNvGrpSpPr/>
          <p:nvPr/>
        </p:nvGrpSpPr>
        <p:grpSpPr>
          <a:xfrm>
            <a:off x="-128879" y="0"/>
            <a:ext cx="9349079" cy="10287000"/>
            <a:chOff x="0" y="0"/>
            <a:chExt cx="2408296" cy="2709333"/>
          </a:xfrm>
          <a:solidFill>
            <a:srgbClr val="216C5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0379C05-86A6-E548-36A9-E400A14AFBEC}"/>
              </a:ext>
            </a:extLst>
          </p:cNvPr>
          <p:cNvGrpSpPr/>
          <p:nvPr/>
        </p:nvGrpSpPr>
        <p:grpSpPr>
          <a:xfrm>
            <a:off x="183310" y="488372"/>
            <a:ext cx="8808290" cy="4159828"/>
            <a:chOff x="183310" y="488372"/>
            <a:chExt cx="8808290" cy="415982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1A70DE2-6F5B-8A7A-4FD2-0114608B7D40}"/>
                </a:ext>
              </a:extLst>
            </p:cNvPr>
            <p:cNvGrpSpPr/>
            <p:nvPr/>
          </p:nvGrpSpPr>
          <p:grpSpPr>
            <a:xfrm>
              <a:off x="4267200" y="488372"/>
              <a:ext cx="4724400" cy="4159828"/>
              <a:chOff x="4419600" y="488372"/>
              <a:chExt cx="4724400" cy="4159828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524CC57A-D2FB-EB0B-748B-57C5C911571E}"/>
                  </a:ext>
                </a:extLst>
              </p:cNvPr>
              <p:cNvSpPr/>
              <p:nvPr/>
            </p:nvSpPr>
            <p:spPr>
              <a:xfrm>
                <a:off x="4419600" y="488372"/>
                <a:ext cx="4724400" cy="4159828"/>
              </a:xfrm>
              <a:prstGeom prst="roundRect">
                <a:avLst/>
              </a:prstGeom>
              <a:solidFill>
                <a:srgbClr val="FFFEF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ct val="0"/>
                  </a:spcBef>
                </a:pPr>
                <a:endParaRPr lang="en-US" sz="4000" spc="298" dirty="0">
                  <a:solidFill>
                    <a:srgbClr val="000000"/>
                  </a:solidFill>
                  <a:latin typeface="Montserrat Bold"/>
                </a:endParaRPr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2571AE8E-D856-05F1-EEA2-A1C5D8D8E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1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9960" y="567594"/>
                <a:ext cx="4680185" cy="4013863"/>
              </a:xfrm>
              <a:prstGeom prst="roundRect">
                <a:avLst/>
              </a:prstGeom>
            </p:spPr>
          </p:pic>
        </p:grpSp>
        <p:sp>
          <p:nvSpPr>
            <p:cNvPr id="74" name="TextBox 57">
              <a:extLst>
                <a:ext uri="{FF2B5EF4-FFF2-40B4-BE49-F238E27FC236}">
                  <a16:creationId xmlns:a16="http://schemas.microsoft.com/office/drawing/2014/main" id="{C8E06816-059C-96C5-4E27-83E10F926D0D}"/>
                </a:ext>
              </a:extLst>
            </p:cNvPr>
            <p:cNvSpPr txBox="1"/>
            <p:nvPr/>
          </p:nvSpPr>
          <p:spPr>
            <a:xfrm>
              <a:off x="304800" y="1324340"/>
              <a:ext cx="3753671" cy="29400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00"/>
                </a:lnSpc>
              </a:pPr>
              <a:r>
                <a:rPr lang="en-US" sz="1824" b="1" dirty="0">
                  <a:solidFill>
                    <a:srgbClr val="FFFEF2"/>
                  </a:solidFill>
                  <a:latin typeface="Montserrat"/>
                </a:rPr>
                <a:t>Represent multi-dimensional data with varying-sized bubbles</a:t>
              </a:r>
            </a:p>
            <a:p>
              <a:pPr>
                <a:lnSpc>
                  <a:spcPts val="2900"/>
                </a:lnSpc>
              </a:pPr>
              <a:r>
                <a:rPr lang="en-US" sz="1824" b="1" dirty="0">
                  <a:solidFill>
                    <a:srgbClr val="FFFEF2"/>
                  </a:solidFill>
                  <a:latin typeface="Montserrat"/>
                </a:rPr>
                <a:t>Unusually large or small bubbles can highlight data outliers or anomalies, drawing attention to exceptional data points..</a:t>
              </a:r>
            </a:p>
          </p:txBody>
        </p:sp>
        <p:sp>
          <p:nvSpPr>
            <p:cNvPr id="75" name="TextBox 58">
              <a:extLst>
                <a:ext uri="{FF2B5EF4-FFF2-40B4-BE49-F238E27FC236}">
                  <a16:creationId xmlns:a16="http://schemas.microsoft.com/office/drawing/2014/main" id="{421DDC0C-6732-98D8-A55E-BBE18ABA3FB2}"/>
                </a:ext>
              </a:extLst>
            </p:cNvPr>
            <p:cNvSpPr txBox="1"/>
            <p:nvPr/>
          </p:nvSpPr>
          <p:spPr>
            <a:xfrm>
              <a:off x="183310" y="801725"/>
              <a:ext cx="3343858" cy="460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6"/>
                </a:lnSpc>
                <a:spcBef>
                  <a:spcPct val="0"/>
                </a:spcBef>
              </a:pPr>
              <a:r>
                <a:rPr lang="en-US" sz="2740" spc="134" dirty="0">
                  <a:solidFill>
                    <a:srgbClr val="FFFEF2"/>
                  </a:solidFill>
                  <a:latin typeface="Montserrat Ultra-Bold"/>
                </a:rPr>
                <a:t>BUBBLE CHART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9B15AFB-0EE9-30F3-8B3B-1AD7EDCE4E14}"/>
              </a:ext>
            </a:extLst>
          </p:cNvPr>
          <p:cNvGrpSpPr/>
          <p:nvPr/>
        </p:nvGrpSpPr>
        <p:grpSpPr>
          <a:xfrm>
            <a:off x="9372600" y="5725027"/>
            <a:ext cx="8610600" cy="4159828"/>
            <a:chOff x="9372600" y="5725027"/>
            <a:chExt cx="8610600" cy="4159828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DEFDC98-8587-C464-858D-3E61DFFB08C0}"/>
                </a:ext>
              </a:extLst>
            </p:cNvPr>
            <p:cNvGrpSpPr/>
            <p:nvPr/>
          </p:nvGrpSpPr>
          <p:grpSpPr>
            <a:xfrm>
              <a:off x="9372600" y="5725027"/>
              <a:ext cx="4724400" cy="4159828"/>
              <a:chOff x="9989710" y="5550637"/>
              <a:chExt cx="4724400" cy="4159828"/>
            </a:xfrm>
            <a:solidFill>
              <a:srgbClr val="216C53"/>
            </a:solidFill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18D93975-1191-386C-7125-81B19249112D}"/>
                  </a:ext>
                </a:extLst>
              </p:cNvPr>
              <p:cNvSpPr/>
              <p:nvPr/>
            </p:nvSpPr>
            <p:spPr>
              <a:xfrm>
                <a:off x="9989710" y="5550637"/>
                <a:ext cx="4724400" cy="41598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ct val="0"/>
                  </a:spcBef>
                </a:pPr>
                <a:endParaRPr lang="en-US" sz="4000" spc="298" dirty="0">
                  <a:solidFill>
                    <a:srgbClr val="000000"/>
                  </a:solidFill>
                  <a:latin typeface="Montserrat Bold"/>
                </a:endParaRPr>
              </a:p>
            </p:txBody>
          </p: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884E8FF5-276C-A0EB-A8D7-514C396B94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1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99" t="3181" r="11848" b="51126"/>
              <a:stretch/>
            </p:blipFill>
            <p:spPr>
              <a:xfrm>
                <a:off x="10106556" y="5631481"/>
                <a:ext cx="4500994" cy="4012891"/>
              </a:xfrm>
              <a:prstGeom prst="roundRect">
                <a:avLst/>
              </a:prstGeom>
              <a:grpFill/>
            </p:spPr>
          </p:pic>
        </p:grpSp>
        <p:sp>
          <p:nvSpPr>
            <p:cNvPr id="80" name="TextBox 57">
              <a:extLst>
                <a:ext uri="{FF2B5EF4-FFF2-40B4-BE49-F238E27FC236}">
                  <a16:creationId xmlns:a16="http://schemas.microsoft.com/office/drawing/2014/main" id="{FFDC1BB6-589C-58F6-5B83-F2B0BE4313E5}"/>
                </a:ext>
              </a:extLst>
            </p:cNvPr>
            <p:cNvSpPr txBox="1"/>
            <p:nvPr/>
          </p:nvSpPr>
          <p:spPr>
            <a:xfrm>
              <a:off x="14173200" y="6546864"/>
              <a:ext cx="3753671" cy="29400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900"/>
                </a:lnSpc>
              </a:pPr>
              <a:r>
                <a:rPr lang="en-US" sz="1824" b="1" dirty="0">
                  <a:solidFill>
                    <a:srgbClr val="216C53"/>
                  </a:solidFill>
                  <a:latin typeface="Montserrat"/>
                </a:rPr>
                <a:t>Color-coded grids for visualizing data patterns and variations.</a:t>
              </a:r>
            </a:p>
            <a:p>
              <a:pPr algn="r">
                <a:lnSpc>
                  <a:spcPts val="2900"/>
                </a:lnSpc>
              </a:pPr>
              <a:r>
                <a:rPr lang="en-US" sz="1824" b="1" dirty="0">
                  <a:solidFill>
                    <a:srgbClr val="216C53"/>
                  </a:solidFill>
                  <a:latin typeface="Montserrat"/>
                </a:rPr>
                <a:t> Facilitate quick identification of data patterns and trends through color intensity, making complex data more accessible.</a:t>
              </a:r>
            </a:p>
          </p:txBody>
        </p:sp>
        <p:sp>
          <p:nvSpPr>
            <p:cNvPr id="81" name="TextBox 58">
              <a:extLst>
                <a:ext uri="{FF2B5EF4-FFF2-40B4-BE49-F238E27FC236}">
                  <a16:creationId xmlns:a16="http://schemas.microsoft.com/office/drawing/2014/main" id="{1C7C24F6-82C3-8CE4-6DBA-782D9BE052A8}"/>
                </a:ext>
              </a:extLst>
            </p:cNvPr>
            <p:cNvSpPr txBox="1"/>
            <p:nvPr/>
          </p:nvSpPr>
          <p:spPr>
            <a:xfrm>
              <a:off x="14639342" y="5991026"/>
              <a:ext cx="3343858" cy="460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836"/>
                </a:lnSpc>
                <a:spcBef>
                  <a:spcPct val="0"/>
                </a:spcBef>
              </a:pPr>
              <a:r>
                <a:rPr lang="en-US" sz="2740" spc="134" dirty="0">
                  <a:solidFill>
                    <a:srgbClr val="216C53"/>
                  </a:solidFill>
                  <a:latin typeface="Montserrat Ultra-Bold"/>
                </a:rPr>
                <a:t>HEAT MAPS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7CE54AA-E350-6964-E9D0-E38EC6F2200E}"/>
              </a:ext>
            </a:extLst>
          </p:cNvPr>
          <p:cNvGrpSpPr/>
          <p:nvPr/>
        </p:nvGrpSpPr>
        <p:grpSpPr>
          <a:xfrm>
            <a:off x="9372600" y="488372"/>
            <a:ext cx="8630471" cy="4159828"/>
            <a:chOff x="9372600" y="488372"/>
            <a:chExt cx="8630471" cy="4159828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9207DFF-69CB-6835-C41C-034EE2833D38}"/>
                </a:ext>
              </a:extLst>
            </p:cNvPr>
            <p:cNvGrpSpPr/>
            <p:nvPr/>
          </p:nvGrpSpPr>
          <p:grpSpPr>
            <a:xfrm>
              <a:off x="9372600" y="488372"/>
              <a:ext cx="4724400" cy="4159828"/>
              <a:chOff x="9848850" y="492244"/>
              <a:chExt cx="4724400" cy="4159828"/>
            </a:xfrm>
            <a:solidFill>
              <a:srgbClr val="216C53"/>
            </a:solidFill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CFE7B608-C8A7-F175-6C3B-FAF063B239CA}"/>
                  </a:ext>
                </a:extLst>
              </p:cNvPr>
              <p:cNvSpPr/>
              <p:nvPr/>
            </p:nvSpPr>
            <p:spPr>
              <a:xfrm>
                <a:off x="9848850" y="492244"/>
                <a:ext cx="4724400" cy="41598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ct val="0"/>
                  </a:spcBef>
                </a:pPr>
                <a:endParaRPr lang="en-US" sz="4000" spc="298" dirty="0">
                  <a:solidFill>
                    <a:srgbClr val="000000"/>
                  </a:solidFill>
                  <a:latin typeface="Montserrat Bold"/>
                </a:endParaRPr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47E33D26-C278-0042-7BA9-0D12087ECB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25050" y="571465"/>
                <a:ext cx="4541640" cy="4013863"/>
              </a:xfrm>
              <a:prstGeom prst="roundRect">
                <a:avLst/>
              </a:prstGeom>
              <a:grpFill/>
            </p:spPr>
          </p:pic>
        </p:grpSp>
        <p:sp>
          <p:nvSpPr>
            <p:cNvPr id="82" name="TextBox 57">
              <a:extLst>
                <a:ext uri="{FF2B5EF4-FFF2-40B4-BE49-F238E27FC236}">
                  <a16:creationId xmlns:a16="http://schemas.microsoft.com/office/drawing/2014/main" id="{3685CD57-05CA-B568-DBFD-7D55C93F119A}"/>
                </a:ext>
              </a:extLst>
            </p:cNvPr>
            <p:cNvSpPr txBox="1"/>
            <p:nvPr/>
          </p:nvSpPr>
          <p:spPr>
            <a:xfrm>
              <a:off x="14249400" y="1324340"/>
              <a:ext cx="3753671" cy="33119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900"/>
                </a:lnSpc>
              </a:pPr>
              <a:r>
                <a:rPr lang="en-US" sz="1824" b="1" dirty="0">
                  <a:solidFill>
                    <a:srgbClr val="216C53"/>
                  </a:solidFill>
                  <a:latin typeface="Montserrat"/>
                </a:rPr>
                <a:t> Sparkline charts are miniature, condensed charts or graphs that fit within a single cell in an Excel worksheet.</a:t>
              </a:r>
            </a:p>
            <a:p>
              <a:pPr algn="r">
                <a:lnSpc>
                  <a:spcPts val="2900"/>
                </a:lnSpc>
              </a:pPr>
              <a:r>
                <a:rPr lang="en-US" sz="1824" b="1" dirty="0">
                  <a:solidFill>
                    <a:srgbClr val="216C53"/>
                  </a:solidFill>
                  <a:latin typeface="Montserrat"/>
                </a:rPr>
                <a:t>Sparkline charts can be customized by adjusting type, style, and markers for data emphasis.</a:t>
              </a:r>
            </a:p>
          </p:txBody>
        </p:sp>
        <p:sp>
          <p:nvSpPr>
            <p:cNvPr id="83" name="TextBox 58">
              <a:extLst>
                <a:ext uri="{FF2B5EF4-FFF2-40B4-BE49-F238E27FC236}">
                  <a16:creationId xmlns:a16="http://schemas.microsoft.com/office/drawing/2014/main" id="{C48EED6E-B119-A76F-D599-49521CFDC531}"/>
                </a:ext>
              </a:extLst>
            </p:cNvPr>
            <p:cNvSpPr txBox="1"/>
            <p:nvPr/>
          </p:nvSpPr>
          <p:spPr>
            <a:xfrm>
              <a:off x="14639342" y="801725"/>
              <a:ext cx="3343858" cy="460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836"/>
                </a:lnSpc>
                <a:spcBef>
                  <a:spcPct val="0"/>
                </a:spcBef>
              </a:pPr>
              <a:r>
                <a:rPr lang="en-US" sz="2740" spc="134" dirty="0">
                  <a:solidFill>
                    <a:srgbClr val="216C53"/>
                  </a:solidFill>
                  <a:latin typeface="Montserrat Ultra-Bold"/>
                </a:rPr>
                <a:t>SPARKLINES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54BA69E-3DA7-51D8-C74C-90B6F6FC8CE4}"/>
              </a:ext>
            </a:extLst>
          </p:cNvPr>
          <p:cNvGrpSpPr/>
          <p:nvPr/>
        </p:nvGrpSpPr>
        <p:grpSpPr>
          <a:xfrm>
            <a:off x="-128879" y="5725027"/>
            <a:ext cx="9120479" cy="4159828"/>
            <a:chOff x="-128879" y="5725027"/>
            <a:chExt cx="9120479" cy="415982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08ACB26-8EF2-76DC-F439-41F7DFD64A63}"/>
                </a:ext>
              </a:extLst>
            </p:cNvPr>
            <p:cNvGrpSpPr/>
            <p:nvPr/>
          </p:nvGrpSpPr>
          <p:grpSpPr>
            <a:xfrm>
              <a:off x="4267200" y="5725027"/>
              <a:ext cx="4724400" cy="4159828"/>
              <a:chOff x="3581400" y="5704893"/>
              <a:chExt cx="4724400" cy="4159828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DFC431F-CF9F-F013-A063-A56F1ABBEF36}"/>
                  </a:ext>
                </a:extLst>
              </p:cNvPr>
              <p:cNvSpPr/>
              <p:nvPr/>
            </p:nvSpPr>
            <p:spPr>
              <a:xfrm>
                <a:off x="3581400" y="5704893"/>
                <a:ext cx="4724400" cy="4159828"/>
              </a:xfrm>
              <a:prstGeom prst="roundRect">
                <a:avLst/>
              </a:prstGeom>
              <a:solidFill>
                <a:srgbClr val="FFFEF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ct val="0"/>
                  </a:spcBef>
                </a:pPr>
                <a:endParaRPr lang="en-US" sz="4000" spc="298" dirty="0">
                  <a:solidFill>
                    <a:srgbClr val="000000"/>
                  </a:solidFill>
                  <a:latin typeface="Montserrat Bold"/>
                </a:endParaRPr>
              </a:p>
            </p:txBody>
          </p: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D404B336-FA11-F5F2-32CD-A475E5C306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1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7326" y="5785737"/>
                <a:ext cx="4309874" cy="4012891"/>
              </a:xfrm>
              <a:prstGeom prst="roundRect">
                <a:avLst/>
              </a:prstGeom>
            </p:spPr>
          </p:pic>
        </p:grpSp>
        <p:sp>
          <p:nvSpPr>
            <p:cNvPr id="84" name="TextBox 57">
              <a:extLst>
                <a:ext uri="{FF2B5EF4-FFF2-40B4-BE49-F238E27FC236}">
                  <a16:creationId xmlns:a16="http://schemas.microsoft.com/office/drawing/2014/main" id="{7440E6FA-40FD-5EC0-389A-8306A900D4BF}"/>
                </a:ext>
              </a:extLst>
            </p:cNvPr>
            <p:cNvSpPr txBox="1"/>
            <p:nvPr/>
          </p:nvSpPr>
          <p:spPr>
            <a:xfrm>
              <a:off x="345446" y="6515100"/>
              <a:ext cx="3753671" cy="25681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00"/>
                </a:lnSpc>
              </a:pPr>
              <a:r>
                <a:rPr lang="en-US" sz="1824" b="1" dirty="0">
                  <a:solidFill>
                    <a:srgbClr val="FFFEF2"/>
                  </a:solidFill>
                  <a:latin typeface="Montserrat"/>
                </a:rPr>
                <a:t>Hierarchical charts with nested rectangles for visualizing structured data.</a:t>
              </a:r>
            </a:p>
            <a:p>
              <a:pPr>
                <a:lnSpc>
                  <a:spcPts val="2900"/>
                </a:lnSpc>
              </a:pPr>
              <a:r>
                <a:rPr lang="en-US" sz="1824" b="1" dirty="0">
                  <a:solidFill>
                    <a:srgbClr val="FFFEF2"/>
                  </a:solidFill>
                  <a:latin typeface="Montserrat"/>
                </a:rPr>
                <a:t>Tree maps use color-coded rectangles for clear data value representation across hierarchy levels.</a:t>
              </a:r>
            </a:p>
          </p:txBody>
        </p:sp>
        <p:sp>
          <p:nvSpPr>
            <p:cNvPr id="85" name="TextBox 58">
              <a:extLst>
                <a:ext uri="{FF2B5EF4-FFF2-40B4-BE49-F238E27FC236}">
                  <a16:creationId xmlns:a16="http://schemas.microsoft.com/office/drawing/2014/main" id="{6C20A17A-3FFB-748F-61AC-378C4405C73F}"/>
                </a:ext>
              </a:extLst>
            </p:cNvPr>
            <p:cNvSpPr txBox="1"/>
            <p:nvPr/>
          </p:nvSpPr>
          <p:spPr>
            <a:xfrm>
              <a:off x="-128879" y="5991026"/>
              <a:ext cx="3343858" cy="460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6"/>
                </a:lnSpc>
                <a:spcBef>
                  <a:spcPct val="0"/>
                </a:spcBef>
              </a:pPr>
              <a:r>
                <a:rPr lang="en-US" sz="2740" spc="134" dirty="0">
                  <a:solidFill>
                    <a:srgbClr val="FFFEF2"/>
                  </a:solidFill>
                  <a:latin typeface="Montserrat Ultra-Bold"/>
                </a:rPr>
                <a:t>TREE MAPS</a:t>
              </a: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B65548A9-24F7-E604-C06E-121901746891}"/>
              </a:ext>
            </a:extLst>
          </p:cNvPr>
          <p:cNvSpPr/>
          <p:nvPr/>
        </p:nvSpPr>
        <p:spPr>
          <a:xfrm>
            <a:off x="7298416" y="3923906"/>
            <a:ext cx="3691168" cy="226882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r>
              <a:rPr lang="en-US" sz="3200" spc="298" dirty="0">
                <a:solidFill>
                  <a:srgbClr val="000000"/>
                </a:solidFill>
                <a:latin typeface="Montserrat Bold"/>
              </a:rPr>
              <a:t>ADVANCE CHARTS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68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2954000" y="-7620"/>
            <a:ext cx="5334000" cy="10287000"/>
          </a:xfrm>
          <a:custGeom>
            <a:avLst/>
            <a:gdLst/>
            <a:ahLst/>
            <a:cxnLst/>
            <a:rect l="l" t="t" r="r" b="b"/>
            <a:pathLst>
              <a:path w="2663699" h="2709333">
                <a:moveTo>
                  <a:pt x="0" y="0"/>
                </a:moveTo>
                <a:lnTo>
                  <a:pt x="2663699" y="0"/>
                </a:lnTo>
                <a:lnTo>
                  <a:pt x="2663699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216C53"/>
          </a:solid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10800000" flipV="1">
            <a:off x="-4929" y="9230461"/>
            <a:ext cx="1224129" cy="10926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448567" y="419100"/>
            <a:ext cx="6638033" cy="1764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81"/>
              </a:lnSpc>
            </a:pPr>
            <a:r>
              <a:rPr lang="en-US" sz="5400" spc="301" dirty="0">
                <a:solidFill>
                  <a:srgbClr val="33866A"/>
                </a:solidFill>
                <a:latin typeface="Montserrat Ultra-Bold"/>
              </a:rPr>
              <a:t>CONDITIONAL FORMATTING</a:t>
            </a:r>
            <a:endParaRPr lang="en-US" sz="5400" spc="301" dirty="0">
              <a:solidFill>
                <a:srgbClr val="216C53"/>
              </a:solidFill>
              <a:latin typeface="Montserrat Ultra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400800" y="569530"/>
            <a:ext cx="6212526" cy="160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5"/>
              </a:lnSpc>
            </a:pPr>
            <a:r>
              <a:rPr lang="en-US" sz="1997" dirty="0">
                <a:solidFill>
                  <a:srgbClr val="216C53"/>
                </a:solidFill>
                <a:latin typeface="Montserrat"/>
              </a:rPr>
              <a:t>Use of formatting rules to visually enhance and highlight specific data points or patterns in a dataset, making it more accessible and insightful for analysis.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A59B927-19A6-CB18-A851-4DA62C2CE003}"/>
              </a:ext>
            </a:extLst>
          </p:cNvPr>
          <p:cNvGrpSpPr/>
          <p:nvPr/>
        </p:nvGrpSpPr>
        <p:grpSpPr>
          <a:xfrm>
            <a:off x="1371600" y="2581765"/>
            <a:ext cx="4945524" cy="7162800"/>
            <a:chOff x="448567" y="2657965"/>
            <a:chExt cx="4945524" cy="716280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A6073E0-80E7-2144-8E19-5569AF92F1D9}"/>
                </a:ext>
              </a:extLst>
            </p:cNvPr>
            <p:cNvSpPr/>
            <p:nvPr/>
          </p:nvSpPr>
          <p:spPr>
            <a:xfrm>
              <a:off x="448567" y="2657965"/>
              <a:ext cx="4945524" cy="7162800"/>
            </a:xfrm>
            <a:prstGeom prst="roundRect">
              <a:avLst/>
            </a:prstGeom>
            <a:solidFill>
              <a:srgbClr val="69AF88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C578E7B-1421-350B-E173-1019C2B21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04"/>
            <a:stretch/>
          </p:blipFill>
          <p:spPr>
            <a:xfrm>
              <a:off x="609600" y="2857500"/>
              <a:ext cx="4567992" cy="5279590"/>
            </a:xfrm>
            <a:prstGeom prst="roundRect">
              <a:avLst/>
            </a:prstGeom>
            <a:ln>
              <a:solidFill>
                <a:srgbClr val="216C53"/>
              </a:solidFill>
            </a:ln>
          </p:spPr>
        </p:pic>
        <p:sp>
          <p:nvSpPr>
            <p:cNvPr id="39" name="TextBox 51">
              <a:extLst>
                <a:ext uri="{FF2B5EF4-FFF2-40B4-BE49-F238E27FC236}">
                  <a16:creationId xmlns:a16="http://schemas.microsoft.com/office/drawing/2014/main" id="{EE21ECAE-53F6-CD07-FD35-5012A2518C81}"/>
                </a:ext>
              </a:extLst>
            </p:cNvPr>
            <p:cNvSpPr txBox="1"/>
            <p:nvPr/>
          </p:nvSpPr>
          <p:spPr>
            <a:xfrm>
              <a:off x="683260" y="8702044"/>
              <a:ext cx="4096460" cy="708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en-US" sz="1824" b="1" dirty="0">
                  <a:solidFill>
                    <a:srgbClr val="216C53"/>
                  </a:solidFill>
                  <a:latin typeface="Montserrat"/>
                </a:rPr>
                <a:t>Represent data values with horizontal bars within cells.</a:t>
              </a:r>
            </a:p>
          </p:txBody>
        </p:sp>
        <p:sp>
          <p:nvSpPr>
            <p:cNvPr id="40" name="TextBox 52">
              <a:extLst>
                <a:ext uri="{FF2B5EF4-FFF2-40B4-BE49-F238E27FC236}">
                  <a16:creationId xmlns:a16="http://schemas.microsoft.com/office/drawing/2014/main" id="{E92C9A83-F4F0-89E8-DC41-AFA6F9F59FC3}"/>
                </a:ext>
              </a:extLst>
            </p:cNvPr>
            <p:cNvSpPr txBox="1"/>
            <p:nvPr/>
          </p:nvSpPr>
          <p:spPr>
            <a:xfrm>
              <a:off x="1059562" y="8205011"/>
              <a:ext cx="3343858" cy="460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6"/>
                </a:lnSpc>
                <a:spcBef>
                  <a:spcPct val="0"/>
                </a:spcBef>
              </a:pPr>
              <a:r>
                <a:rPr lang="en-US" sz="2740" b="1" spc="134" dirty="0">
                  <a:solidFill>
                    <a:srgbClr val="216C53"/>
                  </a:solidFill>
                  <a:latin typeface="Montserrat Ultra-Bold"/>
                </a:rPr>
                <a:t>DATA BARS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5EE811-56BD-3665-8123-BDFE1DD89380}"/>
              </a:ext>
            </a:extLst>
          </p:cNvPr>
          <p:cNvGrpSpPr/>
          <p:nvPr/>
        </p:nvGrpSpPr>
        <p:grpSpPr>
          <a:xfrm>
            <a:off x="6657798" y="2552700"/>
            <a:ext cx="4945524" cy="7162800"/>
            <a:chOff x="5740502" y="2628900"/>
            <a:chExt cx="4945524" cy="716280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B01096F-85E3-1C33-3878-43D4FFC825EF}"/>
                </a:ext>
              </a:extLst>
            </p:cNvPr>
            <p:cNvSpPr/>
            <p:nvPr/>
          </p:nvSpPr>
          <p:spPr>
            <a:xfrm>
              <a:off x="5740502" y="2628900"/>
              <a:ext cx="4945524" cy="7162800"/>
            </a:xfrm>
            <a:prstGeom prst="roundRect">
              <a:avLst/>
            </a:prstGeom>
            <a:solidFill>
              <a:srgbClr val="69AF88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DF786E1-03EF-939E-4EAD-519561774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3660" y="2933778"/>
              <a:ext cx="4591940" cy="5174050"/>
            </a:xfrm>
            <a:prstGeom prst="roundRect">
              <a:avLst/>
            </a:prstGeom>
          </p:spPr>
        </p:pic>
        <p:sp>
          <p:nvSpPr>
            <p:cNvPr id="41" name="TextBox 27">
              <a:extLst>
                <a:ext uri="{FF2B5EF4-FFF2-40B4-BE49-F238E27FC236}">
                  <a16:creationId xmlns:a16="http://schemas.microsoft.com/office/drawing/2014/main" id="{41FEC1B4-9D3E-EC17-4DBC-6FCAB25AA089}"/>
                </a:ext>
              </a:extLst>
            </p:cNvPr>
            <p:cNvSpPr txBox="1"/>
            <p:nvPr/>
          </p:nvSpPr>
          <p:spPr>
            <a:xfrm>
              <a:off x="6196169" y="8766401"/>
              <a:ext cx="4096460" cy="708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en-US" sz="1824" b="1" dirty="0">
                  <a:solidFill>
                    <a:srgbClr val="216C53"/>
                  </a:solidFill>
                  <a:latin typeface="Montserrat"/>
                </a:rPr>
                <a:t>Apply color gradients to cells based on data values.</a:t>
              </a:r>
            </a:p>
          </p:txBody>
        </p:sp>
        <p:sp>
          <p:nvSpPr>
            <p:cNvPr id="42" name="TextBox 28">
              <a:extLst>
                <a:ext uri="{FF2B5EF4-FFF2-40B4-BE49-F238E27FC236}">
                  <a16:creationId xmlns:a16="http://schemas.microsoft.com/office/drawing/2014/main" id="{3EF8FDAD-1D35-A14B-E8EA-E9C270E18330}"/>
                </a:ext>
              </a:extLst>
            </p:cNvPr>
            <p:cNvSpPr txBox="1"/>
            <p:nvPr/>
          </p:nvSpPr>
          <p:spPr>
            <a:xfrm>
              <a:off x="6572471" y="8227871"/>
              <a:ext cx="3343858" cy="460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6"/>
                </a:lnSpc>
                <a:spcBef>
                  <a:spcPct val="0"/>
                </a:spcBef>
              </a:pPr>
              <a:r>
                <a:rPr lang="en-US" sz="2740" b="1" spc="134" dirty="0">
                  <a:solidFill>
                    <a:srgbClr val="216C53"/>
                  </a:solidFill>
                  <a:latin typeface="Montserrat Ultra-Bold"/>
                </a:rPr>
                <a:t>COLOR SCALES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73AEAFD-53DD-8692-D16B-8DFDC772D3F3}"/>
              </a:ext>
            </a:extLst>
          </p:cNvPr>
          <p:cNvGrpSpPr/>
          <p:nvPr/>
        </p:nvGrpSpPr>
        <p:grpSpPr>
          <a:xfrm>
            <a:off x="11949733" y="2552700"/>
            <a:ext cx="4945524" cy="7162800"/>
            <a:chOff x="11032437" y="2628900"/>
            <a:chExt cx="4945524" cy="716280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E3B41AE-932B-3912-7D79-AFCFE98D472B}"/>
                </a:ext>
              </a:extLst>
            </p:cNvPr>
            <p:cNvSpPr/>
            <p:nvPr/>
          </p:nvSpPr>
          <p:spPr>
            <a:xfrm>
              <a:off x="11032437" y="2628900"/>
              <a:ext cx="4945524" cy="7162800"/>
            </a:xfrm>
            <a:prstGeom prst="roundRect">
              <a:avLst/>
            </a:prstGeom>
            <a:solidFill>
              <a:srgbClr val="69AF88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E314CD3-9DB0-7316-85D3-9094C700C8F3}"/>
                </a:ext>
              </a:extLst>
            </p:cNvPr>
            <p:cNvGrpSpPr/>
            <p:nvPr/>
          </p:nvGrpSpPr>
          <p:grpSpPr>
            <a:xfrm>
              <a:off x="11161250" y="2933778"/>
              <a:ext cx="4687897" cy="5203312"/>
              <a:chOff x="11161250" y="3086101"/>
              <a:chExt cx="4687897" cy="4440478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1EAFAC99-C8E3-D7C0-CDCC-FA15BB77A7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61250" y="3086101"/>
                <a:ext cx="4687897" cy="2562448"/>
              </a:xfrm>
              <a:prstGeom prst="round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917EE90-D6F3-F878-EE0F-EBB5860EB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61251" y="5067300"/>
                <a:ext cx="4687896" cy="2459279"/>
              </a:xfrm>
              <a:prstGeom prst="roundRect">
                <a:avLst/>
              </a:prstGeom>
            </p:spPr>
          </p:pic>
        </p:grpSp>
        <p:sp>
          <p:nvSpPr>
            <p:cNvPr id="43" name="TextBox 39">
              <a:extLst>
                <a:ext uri="{FF2B5EF4-FFF2-40B4-BE49-F238E27FC236}">
                  <a16:creationId xmlns:a16="http://schemas.microsoft.com/office/drawing/2014/main" id="{96ABDED6-D40D-CE58-BD07-7BCED84896DA}"/>
                </a:ext>
              </a:extLst>
            </p:cNvPr>
            <p:cNvSpPr txBox="1"/>
            <p:nvPr/>
          </p:nvSpPr>
          <p:spPr>
            <a:xfrm>
              <a:off x="11502755" y="8778244"/>
              <a:ext cx="4096460" cy="708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00"/>
                </a:lnSpc>
              </a:pPr>
              <a:r>
                <a:rPr lang="en-US" sz="1824" b="1" dirty="0">
                  <a:solidFill>
                    <a:srgbClr val="216C53"/>
                  </a:solidFill>
                  <a:latin typeface="Montserrat"/>
                </a:rPr>
                <a:t>Use icons to visually convey data conditions or trends.</a:t>
              </a:r>
            </a:p>
          </p:txBody>
        </p:sp>
        <p:sp>
          <p:nvSpPr>
            <p:cNvPr id="44" name="TextBox 40">
              <a:extLst>
                <a:ext uri="{FF2B5EF4-FFF2-40B4-BE49-F238E27FC236}">
                  <a16:creationId xmlns:a16="http://schemas.microsoft.com/office/drawing/2014/main" id="{FA13C2CB-737F-D08A-2396-7FB97378803E}"/>
                </a:ext>
              </a:extLst>
            </p:cNvPr>
            <p:cNvSpPr txBox="1"/>
            <p:nvPr/>
          </p:nvSpPr>
          <p:spPr>
            <a:xfrm>
              <a:off x="11879057" y="8256721"/>
              <a:ext cx="3343858" cy="460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6"/>
                </a:lnSpc>
                <a:spcBef>
                  <a:spcPct val="0"/>
                </a:spcBef>
              </a:pPr>
              <a:r>
                <a:rPr lang="en-US" sz="2740" b="1" spc="134" dirty="0">
                  <a:solidFill>
                    <a:srgbClr val="216C53"/>
                  </a:solidFill>
                  <a:latin typeface="Montserrat Ultra-Bold"/>
                </a:rPr>
                <a:t>ICON SETS</a:t>
              </a:r>
            </a:p>
          </p:txBody>
        </p:sp>
      </p:grpSp>
      <p:sp>
        <p:nvSpPr>
          <p:cNvPr id="46" name="Freeform 9">
            <a:extLst>
              <a:ext uri="{FF2B5EF4-FFF2-40B4-BE49-F238E27FC236}">
                <a16:creationId xmlns:a16="http://schemas.microsoft.com/office/drawing/2014/main" id="{FDE3461B-CF1E-2289-EDF2-BF66F5E9FCCF}"/>
              </a:ext>
            </a:extLst>
          </p:cNvPr>
          <p:cNvSpPr/>
          <p:nvPr/>
        </p:nvSpPr>
        <p:spPr>
          <a:xfrm rot="16200000">
            <a:off x="16931640" y="-99060"/>
            <a:ext cx="1264920" cy="1447800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86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300809"/>
            <a:ext cx="8524641" cy="6754720"/>
            <a:chOff x="0" y="0"/>
            <a:chExt cx="11366188" cy="900629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2732" r="2732"/>
            <a:stretch>
              <a:fillRect/>
            </a:stretch>
          </p:blipFill>
          <p:spPr>
            <a:xfrm>
              <a:off x="0" y="0"/>
              <a:ext cx="11366188" cy="9006293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1238718" y="3300809"/>
            <a:ext cx="1360911" cy="0"/>
          </a:xfrm>
          <a:prstGeom prst="line">
            <a:avLst/>
          </a:prstGeom>
          <a:ln w="38100" cap="flat">
            <a:solidFill>
              <a:srgbClr val="33866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8174268" y="38100"/>
            <a:ext cx="10113732" cy="10287000"/>
            <a:chOff x="0" y="0"/>
            <a:chExt cx="2663699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63699" cy="2709333"/>
            </a:xfrm>
            <a:custGeom>
              <a:avLst/>
              <a:gdLst/>
              <a:ahLst/>
              <a:cxnLst/>
              <a:rect l="l" t="t" r="r" b="b"/>
              <a:pathLst>
                <a:path w="2663699" h="2709333">
                  <a:moveTo>
                    <a:pt x="0" y="0"/>
                  </a:moveTo>
                  <a:lnTo>
                    <a:pt x="2663699" y="0"/>
                  </a:lnTo>
                  <a:lnTo>
                    <a:pt x="266369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16C53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 rot="-5400000" flipV="1">
            <a:off x="16884502" y="8883502"/>
            <a:ext cx="1403498" cy="14034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38718" y="1192108"/>
            <a:ext cx="7905282" cy="1801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08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57" b="0" i="0" u="none" strike="noStrike" kern="1200" cap="none" spc="301" normalizeH="0" baseline="0" noProof="0">
                <a:ln>
                  <a:noFill/>
                </a:ln>
                <a:solidFill>
                  <a:srgbClr val="33866A"/>
                </a:solidFill>
                <a:effectLst/>
                <a:uLnTx/>
                <a:uFillTx/>
                <a:latin typeface="Montserrat Ultra-Bold"/>
                <a:ea typeface="+mn-ea"/>
                <a:cs typeface="+mn-cs"/>
              </a:rPr>
              <a:t>WAYS OF </a:t>
            </a:r>
          </a:p>
          <a:p>
            <a:pPr marL="0" marR="0" lvl="0" indent="0" algn="l" defTabSz="914400" rtl="0" eaLnBrk="1" fontAlgn="auto" latinLnBrk="0" hangingPunct="1">
              <a:lnSpc>
                <a:spcPts val="708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57" b="0" i="0" u="none" strike="noStrike" kern="1200" cap="none" spc="301" normalizeH="0" baseline="0" noProof="0">
                <a:ln>
                  <a:noFill/>
                </a:ln>
                <a:solidFill>
                  <a:srgbClr val="216C53"/>
                </a:solidFill>
                <a:effectLst/>
                <a:uLnTx/>
                <a:uFillTx/>
                <a:latin typeface="Montserrat Ultra-Bold"/>
                <a:ea typeface="+mn-ea"/>
                <a:cs typeface="+mn-cs"/>
              </a:rPr>
              <a:t>DATA EXPORT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59134" y="1053783"/>
            <a:ext cx="9144000" cy="822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4" marR="0" lvl="1" indent="-334647" algn="l" defTabSz="914400" rtl="0" eaLnBrk="1" fontAlgn="auto" latinLnBrk="0" hangingPunct="1">
              <a:lnSpc>
                <a:spcPts val="43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i="0" u="none" strike="noStrike" kern="1200" cap="none" spc="151" normalizeH="0" baseline="0" noProof="0" dirty="0">
                <a:ln>
                  <a:noFill/>
                </a:ln>
                <a:solidFill>
                  <a:srgbClr val="FFFEF2"/>
                </a:solidFill>
                <a:effectLst/>
                <a:uLnTx/>
                <a:uFillTx/>
                <a:latin typeface="Montserrat" pitchFamily="2" charset="0"/>
              </a:rPr>
              <a:t>EXCEL WORKBOOK </a:t>
            </a:r>
          </a:p>
          <a:p>
            <a:pPr marL="669294" marR="0" lvl="1" indent="-334647" algn="l" defTabSz="914400" rtl="0" eaLnBrk="1" fontAlgn="auto" latinLnBrk="0" hangingPunct="1">
              <a:lnSpc>
                <a:spcPts val="43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i="0" u="none" strike="noStrike" kern="1200" cap="none" spc="151" normalizeH="0" baseline="0" noProof="0" dirty="0">
                <a:ln>
                  <a:noFill/>
                </a:ln>
                <a:solidFill>
                  <a:srgbClr val="FFFEF2"/>
                </a:solidFill>
                <a:effectLst/>
                <a:uLnTx/>
                <a:uFillTx/>
                <a:latin typeface="Montserrat" pitchFamily="2" charset="0"/>
              </a:rPr>
              <a:t>PDF</a:t>
            </a:r>
          </a:p>
          <a:p>
            <a:pPr marL="669294" marR="0" lvl="1" indent="-334647" algn="l" defTabSz="914400" rtl="0" eaLnBrk="1" fontAlgn="auto" latinLnBrk="0" hangingPunct="1">
              <a:lnSpc>
                <a:spcPts val="43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i="0" u="none" strike="noStrike" kern="1200" cap="none" spc="151" normalizeH="0" baseline="0" noProof="0" dirty="0">
                <a:ln>
                  <a:noFill/>
                </a:ln>
                <a:solidFill>
                  <a:srgbClr val="FFFEF2"/>
                </a:solidFill>
                <a:effectLst/>
                <a:uLnTx/>
                <a:uFillTx/>
                <a:latin typeface="Montserrat" pitchFamily="2" charset="0"/>
              </a:rPr>
              <a:t>CSV</a:t>
            </a:r>
          </a:p>
          <a:p>
            <a:pPr marL="669294" marR="0" lvl="1" indent="-334647" algn="l" defTabSz="914400" rtl="0" eaLnBrk="1" fontAlgn="auto" latinLnBrk="0" hangingPunct="1">
              <a:lnSpc>
                <a:spcPts val="43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i="0" u="none" strike="noStrike" kern="1200" cap="none" spc="151" normalizeH="0" baseline="0" noProof="0" dirty="0">
                <a:ln>
                  <a:noFill/>
                </a:ln>
                <a:solidFill>
                  <a:srgbClr val="FFFEF2"/>
                </a:solidFill>
                <a:effectLst/>
                <a:uLnTx/>
                <a:uFillTx/>
                <a:latin typeface="Montserrat" pitchFamily="2" charset="0"/>
              </a:rPr>
              <a:t>TEXT</a:t>
            </a:r>
          </a:p>
          <a:p>
            <a:pPr marL="669294" marR="0" lvl="1" indent="-334647" algn="l" defTabSz="914400" rtl="0" eaLnBrk="1" fontAlgn="auto" latinLnBrk="0" hangingPunct="1">
              <a:lnSpc>
                <a:spcPts val="43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i="0" u="none" strike="noStrike" kern="1200" cap="none" spc="151" normalizeH="0" baseline="0" noProof="0" dirty="0">
                <a:ln>
                  <a:noFill/>
                </a:ln>
                <a:solidFill>
                  <a:srgbClr val="FFFEF2"/>
                </a:solidFill>
                <a:effectLst/>
                <a:uLnTx/>
                <a:uFillTx/>
                <a:latin typeface="Montserrat" pitchFamily="2" charset="0"/>
              </a:rPr>
              <a:t>HTML</a:t>
            </a:r>
          </a:p>
          <a:p>
            <a:pPr marL="669294" marR="0" lvl="1" indent="-334647" algn="l" defTabSz="914400" rtl="0" eaLnBrk="1" fontAlgn="auto" latinLnBrk="0" hangingPunct="1">
              <a:lnSpc>
                <a:spcPts val="43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i="0" u="none" strike="noStrike" kern="1200" cap="none" spc="151" normalizeH="0" baseline="0" noProof="0" dirty="0">
                <a:ln>
                  <a:noFill/>
                </a:ln>
                <a:solidFill>
                  <a:srgbClr val="FFFEF2"/>
                </a:solidFill>
                <a:effectLst/>
                <a:uLnTx/>
                <a:uFillTx/>
                <a:latin typeface="Montserrat" pitchFamily="2" charset="0"/>
              </a:rPr>
              <a:t>XML</a:t>
            </a:r>
          </a:p>
          <a:p>
            <a:pPr marL="669294" marR="0" lvl="1" indent="-334647" algn="l" defTabSz="914400" rtl="0" eaLnBrk="1" fontAlgn="auto" latinLnBrk="0" hangingPunct="1">
              <a:lnSpc>
                <a:spcPts val="43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i="0" u="none" strike="noStrike" kern="1200" cap="none" spc="151" normalizeH="0" baseline="0" noProof="0" dirty="0">
                <a:ln>
                  <a:noFill/>
                </a:ln>
                <a:solidFill>
                  <a:srgbClr val="FFFEF2"/>
                </a:solidFill>
                <a:effectLst/>
                <a:uLnTx/>
                <a:uFillTx/>
                <a:latin typeface="Montserrat" pitchFamily="2" charset="0"/>
              </a:rPr>
              <a:t>SQL DATABASE</a:t>
            </a:r>
          </a:p>
          <a:p>
            <a:pPr marL="669294" marR="0" lvl="1" indent="-334647" algn="l" defTabSz="914400" rtl="0" eaLnBrk="1" fontAlgn="auto" latinLnBrk="0" hangingPunct="1">
              <a:lnSpc>
                <a:spcPts val="43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i="0" u="none" strike="noStrike" kern="1200" cap="none" spc="151" normalizeH="0" baseline="0" noProof="0" dirty="0">
                <a:ln>
                  <a:noFill/>
                </a:ln>
                <a:solidFill>
                  <a:srgbClr val="FFFEF2"/>
                </a:solidFill>
                <a:effectLst/>
                <a:uLnTx/>
                <a:uFillTx/>
                <a:latin typeface="Montserrat" pitchFamily="2" charset="0"/>
              </a:rPr>
              <a:t>WORD, POWERPOINT,OUTLOOK</a:t>
            </a:r>
          </a:p>
          <a:p>
            <a:pPr marL="669294" marR="0" lvl="1" indent="-334647" algn="l" defTabSz="914400" rtl="0" eaLnBrk="1" fontAlgn="auto" latinLnBrk="0" hangingPunct="1">
              <a:lnSpc>
                <a:spcPts val="43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i="0" u="none" strike="noStrike" kern="1200" cap="none" spc="151" normalizeH="0" baseline="0" noProof="0" dirty="0">
                <a:ln>
                  <a:noFill/>
                </a:ln>
                <a:solidFill>
                  <a:srgbClr val="FFFEF2"/>
                </a:solidFill>
                <a:effectLst/>
                <a:uLnTx/>
                <a:uFillTx/>
                <a:latin typeface="Montserrat" pitchFamily="2" charset="0"/>
              </a:rPr>
              <a:t>SEND AS EMAIL</a:t>
            </a:r>
          </a:p>
          <a:p>
            <a:pPr marL="669294" marR="0" lvl="1" indent="-334647" algn="l" defTabSz="914400" rtl="0" eaLnBrk="1" fontAlgn="auto" latinLnBrk="0" hangingPunct="1">
              <a:lnSpc>
                <a:spcPts val="43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i="0" u="none" strike="noStrike" kern="1200" cap="none" spc="151" normalizeH="0" baseline="0" noProof="0" dirty="0">
                <a:ln>
                  <a:noFill/>
                </a:ln>
                <a:solidFill>
                  <a:srgbClr val="FFFEF2"/>
                </a:solidFill>
                <a:effectLst/>
                <a:uLnTx/>
                <a:uFillTx/>
                <a:latin typeface="Montserrat" pitchFamily="2" charset="0"/>
              </a:rPr>
              <a:t>ONEDRIVE/SHAREPOINT</a:t>
            </a:r>
          </a:p>
          <a:p>
            <a:pPr marL="669294" marR="0" lvl="1" indent="-334647" algn="l" defTabSz="914400" rtl="0" eaLnBrk="1" fontAlgn="auto" latinLnBrk="0" hangingPunct="1">
              <a:lnSpc>
                <a:spcPts val="43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i="0" u="none" strike="noStrike" kern="1200" cap="none" spc="151" normalizeH="0" baseline="0" noProof="0" dirty="0">
                <a:ln>
                  <a:noFill/>
                </a:ln>
                <a:solidFill>
                  <a:srgbClr val="FFFEF2"/>
                </a:solidFill>
                <a:effectLst/>
                <a:uLnTx/>
                <a:uFillTx/>
                <a:latin typeface="Montserrat" pitchFamily="2" charset="0"/>
              </a:rPr>
              <a:t>POWER BI</a:t>
            </a:r>
          </a:p>
          <a:p>
            <a:pPr marL="669294" marR="0" lvl="1" indent="-334647" algn="l" defTabSz="914400" rtl="0" eaLnBrk="1" fontAlgn="auto" latinLnBrk="0" hangingPunct="1">
              <a:lnSpc>
                <a:spcPts val="43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i="0" u="none" strike="noStrike" kern="1200" cap="none" spc="151" normalizeH="0" baseline="0" noProof="0" dirty="0">
                <a:ln>
                  <a:noFill/>
                </a:ln>
                <a:solidFill>
                  <a:srgbClr val="FFFEF2"/>
                </a:solidFill>
                <a:effectLst/>
                <a:uLnTx/>
                <a:uFillTx/>
                <a:latin typeface="Montserrat" pitchFamily="2" charset="0"/>
              </a:rPr>
              <a:t>WEB QUERY</a:t>
            </a:r>
          </a:p>
          <a:p>
            <a:pPr marL="669294" marR="0" lvl="1" indent="-334647" algn="l" defTabSz="914400" rtl="0" eaLnBrk="1" fontAlgn="auto" latinLnBrk="0" hangingPunct="1">
              <a:lnSpc>
                <a:spcPts val="43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i="0" u="none" strike="noStrike" kern="1200" cap="none" spc="151" normalizeH="0" baseline="0" noProof="0" dirty="0">
                <a:ln>
                  <a:noFill/>
                </a:ln>
                <a:solidFill>
                  <a:srgbClr val="FFFEF2"/>
                </a:solidFill>
                <a:effectLst/>
                <a:uLnTx/>
                <a:uFillTx/>
                <a:latin typeface="Montserrat" pitchFamily="2" charset="0"/>
              </a:rPr>
              <a:t>POWER QUERY (GET &amp; TRANSFORM)</a:t>
            </a:r>
          </a:p>
          <a:p>
            <a:pPr marL="669294" marR="0" lvl="1" indent="-334647" algn="l" defTabSz="914400" rtl="0" eaLnBrk="1" fontAlgn="auto" latinLnBrk="0" hangingPunct="1">
              <a:lnSpc>
                <a:spcPts val="43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i="0" u="none" strike="noStrike" kern="1200" cap="none" spc="151" normalizeH="0" baseline="0" noProof="0" dirty="0">
                <a:ln>
                  <a:noFill/>
                </a:ln>
                <a:solidFill>
                  <a:srgbClr val="FFFEF2"/>
                </a:solidFill>
                <a:effectLst/>
                <a:uLnTx/>
                <a:uFillTx/>
                <a:latin typeface="Montserrat" pitchFamily="2" charset="0"/>
              </a:rPr>
              <a:t>CUSTOM VBA MACROS</a:t>
            </a:r>
          </a:p>
          <a:p>
            <a:pPr marL="669294" marR="0" lvl="1" indent="-334647" algn="l" defTabSz="914400" rtl="0" eaLnBrk="1" fontAlgn="auto" latinLnBrk="0" hangingPunct="1">
              <a:lnSpc>
                <a:spcPts val="43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i="0" u="none" strike="noStrike" kern="1200" cap="none" spc="151" normalizeH="0" baseline="0" noProof="0" dirty="0">
                <a:ln>
                  <a:noFill/>
                </a:ln>
                <a:solidFill>
                  <a:srgbClr val="FFFEF2"/>
                </a:solidFill>
                <a:effectLst/>
                <a:uLnTx/>
                <a:uFillTx/>
                <a:latin typeface="Montserrat" pitchFamily="2" charset="0"/>
              </a:rPr>
              <a:t>POWER AUTOMATE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71485" y="-279242"/>
            <a:ext cx="8275066" cy="10287000"/>
            <a:chOff x="0" y="0"/>
            <a:chExt cx="11033421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34000"/>
                      </a14:imgEffect>
                    </a14:imgLayer>
                  </a14:imgProps>
                </a:ext>
              </a:extLst>
            </a:blip>
            <a:srcRect l="9779" r="9779"/>
            <a:stretch>
              <a:fillRect/>
            </a:stretch>
          </p:blipFill>
          <p:spPr>
            <a:xfrm>
              <a:off x="0" y="0"/>
              <a:ext cx="11033421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8642033"/>
            <a:ext cx="18288000" cy="1644967"/>
            <a:chOff x="0" y="0"/>
            <a:chExt cx="4816593" cy="4332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433242"/>
            </a:xfrm>
            <a:custGeom>
              <a:avLst/>
              <a:gdLst/>
              <a:ahLst/>
              <a:cxnLst/>
              <a:rect l="l" t="t" r="r" b="b"/>
              <a:pathLst>
                <a:path w="4816592" h="433242">
                  <a:moveTo>
                    <a:pt x="0" y="0"/>
                  </a:moveTo>
                  <a:lnTo>
                    <a:pt x="4816592" y="0"/>
                  </a:lnTo>
                  <a:lnTo>
                    <a:pt x="4816592" y="433242"/>
                  </a:lnTo>
                  <a:lnTo>
                    <a:pt x="0" y="433242"/>
                  </a:lnTo>
                  <a:close/>
                </a:path>
              </a:pathLst>
            </a:custGeom>
            <a:solidFill>
              <a:srgbClr val="216C53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1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38718" y="1856849"/>
            <a:ext cx="7905282" cy="131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3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91" b="0" i="0" u="none" strike="noStrike" kern="1200" cap="none" spc="440" normalizeH="0" baseline="0" noProof="0">
                <a:ln>
                  <a:noFill/>
                </a:ln>
                <a:solidFill>
                  <a:srgbClr val="2C6D44"/>
                </a:solidFill>
                <a:effectLst/>
                <a:uLnTx/>
                <a:uFillTx/>
                <a:latin typeface="Montserrat Ultra-Bold"/>
                <a:ea typeface="+mn-ea"/>
                <a:cs typeface="+mn-cs"/>
              </a:rPr>
              <a:t>THANK </a:t>
            </a:r>
            <a:r>
              <a:rPr kumimoji="0" lang="en-US" sz="8991" b="0" i="0" u="none" strike="noStrike" kern="1200" cap="none" spc="440" normalizeH="0" baseline="0" noProof="0">
                <a:ln>
                  <a:noFill/>
                </a:ln>
                <a:solidFill>
                  <a:srgbClr val="33866A"/>
                </a:solidFill>
                <a:effectLst/>
                <a:uLnTx/>
                <a:uFillTx/>
                <a:latin typeface="Montserrat Ultra-Bold"/>
                <a:ea typeface="+mn-ea"/>
                <a:cs typeface="+mn-cs"/>
              </a:rPr>
              <a:t>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8718" y="3559579"/>
            <a:ext cx="7573176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147" normalizeH="0" baseline="0" noProof="0">
                <a:ln>
                  <a:noFill/>
                </a:ln>
                <a:solidFill>
                  <a:srgbClr val="216C53"/>
                </a:solidFill>
                <a:effectLst/>
                <a:uLnTx/>
                <a:uFillTx/>
                <a:latin typeface="Montserrat Semi-Bold"/>
                <a:ea typeface="+mn-ea"/>
                <a:cs typeface="+mn-cs"/>
              </a:rPr>
              <a:t>DATA EXTRACTION &amp; PROCESSING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8718" y="4471670"/>
            <a:ext cx="7573176" cy="438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127" normalizeH="0" baseline="0" noProof="0">
                <a:ln>
                  <a:noFill/>
                </a:ln>
                <a:solidFill>
                  <a:srgbClr val="216C53"/>
                </a:solidFill>
                <a:effectLst/>
                <a:uLnTx/>
                <a:uFillTx/>
                <a:latin typeface="Montserrat Semi-Bold Italics"/>
                <a:ea typeface="+mn-ea"/>
                <a:cs typeface="+mn-cs"/>
              </a:rPr>
              <a:t>Assignment 1 - Study of ETL Tools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8718" y="5205700"/>
            <a:ext cx="6207851" cy="21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147" normalizeH="0" baseline="0" noProof="0">
                <a:ln>
                  <a:noFill/>
                </a:ln>
                <a:solidFill>
                  <a:srgbClr val="216C53"/>
                </a:solidFill>
                <a:effectLst/>
                <a:uLnTx/>
                <a:uFillTx/>
                <a:latin typeface="Montserrat Bold"/>
                <a:ea typeface="+mn-ea"/>
                <a:cs typeface="+mn-cs"/>
              </a:rPr>
              <a:t>Group 12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147" normalizeH="0" baseline="0" noProof="0">
                <a:ln>
                  <a:noFill/>
                </a:ln>
                <a:solidFill>
                  <a:srgbClr val="216C53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BTI Computers, 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147" normalizeH="0" baseline="0" noProof="0">
                <a:ln>
                  <a:noFill/>
                </a:ln>
                <a:solidFill>
                  <a:srgbClr val="216C53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Year IV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147" normalizeH="0" baseline="0" noProof="0">
                <a:ln>
                  <a:noFill/>
                </a:ln>
                <a:solidFill>
                  <a:srgbClr val="216C53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Semester VII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4391" y="3066058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93216" y="1415447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5400000">
            <a:off x="10556582" y="2441654"/>
            <a:ext cx="7994863" cy="5333629"/>
          </a:xfrm>
          <a:custGeom>
            <a:avLst/>
            <a:gdLst/>
            <a:ahLst/>
            <a:cxnLst/>
            <a:rect l="l" t="t" r="r" b="b"/>
            <a:pathLst>
              <a:path w="8353119" h="5333629">
                <a:moveTo>
                  <a:pt x="0" y="0"/>
                </a:moveTo>
                <a:lnTo>
                  <a:pt x="8353119" y="0"/>
                </a:lnTo>
                <a:lnTo>
                  <a:pt x="8353119" y="5333629"/>
                </a:lnTo>
                <a:lnTo>
                  <a:pt x="0" y="53336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757" r="-675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2086317" y="1095511"/>
            <a:ext cx="5661991" cy="1244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58"/>
              </a:lnSpc>
            </a:pPr>
            <a:r>
              <a:rPr lang="en-US" sz="7868" spc="771" dirty="0">
                <a:solidFill>
                  <a:srgbClr val="216C53"/>
                </a:solidFill>
                <a:latin typeface="Montserrat Classic Bold"/>
              </a:rPr>
              <a:t>INDEX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26423" y="331676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26423" y="42818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26423" y="524694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26423" y="6212026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46024" y="7177112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46024" y="814219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702501" y="3448350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400" spc="195" dirty="0">
                <a:latin typeface="Montserrat" pitchFamily="2" charset="0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722989" y="442887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400" spc="195" dirty="0">
                <a:latin typeface="Montserrat" pitchFamily="2" charset="0"/>
              </a:rPr>
              <a:t>Accessibility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702501" y="5341198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400" spc="195" dirty="0">
                <a:latin typeface="Montserrat" pitchFamily="2" charset="0"/>
              </a:rPr>
              <a:t>Supported</a:t>
            </a:r>
            <a:r>
              <a:rPr lang="en-US" sz="2524" spc="247" dirty="0">
                <a:latin typeface="Montserrat" pitchFamily="2" charset="0"/>
              </a:rPr>
              <a:t> </a:t>
            </a:r>
            <a:r>
              <a:rPr lang="en-US" sz="2400" spc="195" dirty="0">
                <a:latin typeface="Montserrat" pitchFamily="2" charset="0"/>
              </a:rPr>
              <a:t>data</a:t>
            </a:r>
            <a:r>
              <a:rPr lang="en-US" sz="2524" spc="247" dirty="0">
                <a:latin typeface="Montserrat" pitchFamily="2" charset="0"/>
              </a:rPr>
              <a:t> </a:t>
            </a:r>
            <a:r>
              <a:rPr lang="en-US" sz="2400" spc="195" dirty="0">
                <a:latin typeface="Montserrat" pitchFamily="2" charset="0"/>
              </a:rPr>
              <a:t>format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702501" y="6286500"/>
            <a:ext cx="9668592" cy="416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400" spc="195" dirty="0">
                <a:latin typeface="Montserrat" pitchFamily="2" charset="0"/>
              </a:rPr>
              <a:t>Major</a:t>
            </a:r>
            <a:r>
              <a:rPr lang="en-US" sz="2524" spc="247" dirty="0">
                <a:latin typeface="Montserrat" pitchFamily="2" charset="0"/>
              </a:rPr>
              <a:t> </a:t>
            </a:r>
            <a:r>
              <a:rPr lang="en-US" sz="2400" spc="195" dirty="0">
                <a:latin typeface="Montserrat" pitchFamily="2" charset="0"/>
              </a:rPr>
              <a:t>features</a:t>
            </a:r>
            <a:r>
              <a:rPr lang="en-US" sz="2524" spc="247" dirty="0">
                <a:latin typeface="Montserrat" pitchFamily="2" charset="0"/>
              </a:rPr>
              <a:t> </a:t>
            </a:r>
            <a:r>
              <a:rPr lang="en-US" sz="2400" spc="195" dirty="0">
                <a:latin typeface="Montserrat" pitchFamily="2" charset="0"/>
              </a:rPr>
              <a:t>for</a:t>
            </a:r>
            <a:r>
              <a:rPr lang="en-US" sz="2524" spc="247" dirty="0">
                <a:latin typeface="Montserrat" pitchFamily="2" charset="0"/>
              </a:rPr>
              <a:t> </a:t>
            </a:r>
            <a:r>
              <a:rPr lang="en-US" sz="2400" spc="195" dirty="0">
                <a:latin typeface="Montserrat" pitchFamily="2" charset="0"/>
              </a:rPr>
              <a:t>extraction and</a:t>
            </a:r>
            <a:r>
              <a:rPr lang="en-US" sz="2524" spc="247" dirty="0">
                <a:latin typeface="Montserrat" pitchFamily="2" charset="0"/>
              </a:rPr>
              <a:t> </a:t>
            </a:r>
            <a:r>
              <a:rPr lang="en-US" sz="2400" spc="195" dirty="0">
                <a:latin typeface="Montserrat" pitchFamily="2" charset="0"/>
              </a:rPr>
              <a:t>processing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722989" y="733931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400" spc="195" dirty="0">
                <a:latin typeface="Montserrat" pitchFamily="2" charset="0"/>
              </a:rPr>
              <a:t>Data</a:t>
            </a:r>
            <a:r>
              <a:rPr lang="en-US" sz="2524" spc="247" dirty="0">
                <a:latin typeface="Montserrat" pitchFamily="2" charset="0"/>
              </a:rPr>
              <a:t> </a:t>
            </a:r>
            <a:r>
              <a:rPr lang="en-US" sz="2400" spc="195" dirty="0">
                <a:latin typeface="Montserrat" pitchFamily="2" charset="0"/>
              </a:rPr>
              <a:t>visualization</a:t>
            </a:r>
            <a:r>
              <a:rPr lang="en-US" sz="2524" spc="247" dirty="0">
                <a:latin typeface="Montserrat" pitchFamily="2" charset="0"/>
              </a:rPr>
              <a:t> </a:t>
            </a:r>
            <a:r>
              <a:rPr lang="en-US" sz="2400" spc="195" dirty="0">
                <a:latin typeface="Montserrat" pitchFamily="2" charset="0"/>
              </a:rPr>
              <a:t>features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02501" y="8304398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400" spc="195" dirty="0">
                <a:latin typeface="Montserrat" pitchFamily="2" charset="0"/>
              </a:rPr>
              <a:t>Ways</a:t>
            </a:r>
            <a:r>
              <a:rPr lang="en-US" sz="2524" spc="247" dirty="0">
                <a:latin typeface="Montserrat" pitchFamily="2" charset="0"/>
              </a:rPr>
              <a:t> </a:t>
            </a:r>
            <a:r>
              <a:rPr lang="en-US" sz="2400" spc="195" dirty="0">
                <a:latin typeface="Montserrat" pitchFamily="2" charset="0"/>
              </a:rPr>
              <a:t>of</a:t>
            </a:r>
            <a:r>
              <a:rPr lang="en-US" sz="2524" spc="247" dirty="0">
                <a:latin typeface="Montserrat" pitchFamily="2" charset="0"/>
              </a:rPr>
              <a:t> </a:t>
            </a:r>
            <a:r>
              <a:rPr lang="en-US" sz="2400" spc="195" dirty="0">
                <a:latin typeface="Montserrat" pitchFamily="2" charset="0"/>
              </a:rPr>
              <a:t>data</a:t>
            </a:r>
            <a:r>
              <a:rPr lang="en-US" sz="2524" spc="247" dirty="0">
                <a:latin typeface="Montserrat" pitchFamily="2" charset="0"/>
              </a:rPr>
              <a:t> </a:t>
            </a:r>
            <a:r>
              <a:rPr lang="en-US" sz="2400" spc="195" dirty="0">
                <a:latin typeface="Montserrat" pitchFamily="2" charset="0"/>
              </a:rPr>
              <a:t>export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210343"/>
            <a:chOff x="0" y="0"/>
            <a:chExt cx="4816593" cy="8455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45522"/>
            </a:xfrm>
            <a:custGeom>
              <a:avLst/>
              <a:gdLst/>
              <a:ahLst/>
              <a:cxnLst/>
              <a:rect l="l" t="t" r="r" b="b"/>
              <a:pathLst>
                <a:path w="4816592" h="845522">
                  <a:moveTo>
                    <a:pt x="0" y="0"/>
                  </a:moveTo>
                  <a:lnTo>
                    <a:pt x="4816592" y="0"/>
                  </a:lnTo>
                  <a:lnTo>
                    <a:pt x="4816592" y="845522"/>
                  </a:lnTo>
                  <a:lnTo>
                    <a:pt x="0" y="845522"/>
                  </a:lnTo>
                  <a:close/>
                </a:path>
              </a:pathLst>
            </a:custGeom>
            <a:solidFill>
              <a:srgbClr val="216C5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6400800" y="3997234"/>
            <a:ext cx="11109251" cy="5577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93203" lvl="1" indent="-296601" algn="just">
              <a:lnSpc>
                <a:spcPts val="4368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Montserrat"/>
              </a:rPr>
              <a:t>Microsoft Excel is a widely used spreadsheet application developed by Microsoft.</a:t>
            </a:r>
          </a:p>
          <a:p>
            <a:pPr algn="just">
              <a:lnSpc>
                <a:spcPts val="4368"/>
              </a:lnSpc>
            </a:pPr>
            <a:endParaRPr lang="en-US" sz="2400" dirty="0">
              <a:solidFill>
                <a:srgbClr val="000000"/>
              </a:solidFill>
              <a:latin typeface="Montserrat"/>
            </a:endParaRPr>
          </a:p>
          <a:p>
            <a:pPr marL="593203" lvl="1" indent="-296601" algn="just">
              <a:lnSpc>
                <a:spcPts val="4368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Montserrat"/>
              </a:rPr>
              <a:t>Excel is primarily designed for tasks related to data manipulation, analysis, and visualization, making it a powerful tool for a wide range of users, including businesses, researchers, educators, and individuals.</a:t>
            </a:r>
          </a:p>
          <a:p>
            <a:pPr algn="just">
              <a:lnSpc>
                <a:spcPts val="4368"/>
              </a:lnSpc>
            </a:pPr>
            <a:endParaRPr lang="en-US" sz="2400" dirty="0">
              <a:solidFill>
                <a:srgbClr val="000000"/>
              </a:solidFill>
              <a:latin typeface="Montserrat"/>
            </a:endParaRPr>
          </a:p>
          <a:p>
            <a:pPr marL="593203" lvl="1" indent="-296601" algn="just">
              <a:lnSpc>
                <a:spcPts val="4368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Montserrat"/>
              </a:rPr>
              <a:t>Its versatility and user-friendly interface make it a versatile tool for a wide range of tasks involving data management and analysis.</a:t>
            </a:r>
          </a:p>
        </p:txBody>
      </p:sp>
      <p:sp>
        <p:nvSpPr>
          <p:cNvPr id="7" name="Freeform 7"/>
          <p:cNvSpPr/>
          <p:nvPr/>
        </p:nvSpPr>
        <p:spPr>
          <a:xfrm>
            <a:off x="228600" y="3402009"/>
            <a:ext cx="6768005" cy="6768005"/>
          </a:xfrm>
          <a:custGeom>
            <a:avLst/>
            <a:gdLst/>
            <a:ahLst/>
            <a:cxnLst/>
            <a:rect l="l" t="t" r="r" b="b"/>
            <a:pathLst>
              <a:path w="6768005" h="6768005">
                <a:moveTo>
                  <a:pt x="0" y="0"/>
                </a:moveTo>
                <a:lnTo>
                  <a:pt x="6768005" y="0"/>
                </a:lnTo>
                <a:lnTo>
                  <a:pt x="6768005" y="6768005"/>
                </a:lnTo>
                <a:lnTo>
                  <a:pt x="0" y="6768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4012264" y="1039708"/>
            <a:ext cx="10263472" cy="1053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0"/>
              </a:lnSpc>
              <a:spcBef>
                <a:spcPct val="0"/>
              </a:spcBef>
            </a:pPr>
            <a:r>
              <a:rPr lang="en-US" sz="6157" spc="301" dirty="0">
                <a:solidFill>
                  <a:srgbClr val="FFFEF2"/>
                </a:solidFill>
                <a:latin typeface="Montserrat Ultra-Bold"/>
              </a:rPr>
              <a:t>WHAT IS EXCEL?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2264" y="650173"/>
            <a:ext cx="10263472" cy="1053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0"/>
              </a:lnSpc>
              <a:spcBef>
                <a:spcPct val="0"/>
              </a:spcBef>
            </a:pPr>
            <a:r>
              <a:rPr lang="en-US" sz="6157" spc="301">
                <a:solidFill>
                  <a:srgbClr val="216C53"/>
                </a:solidFill>
                <a:latin typeface="Montserrat Ultra-Bold"/>
              </a:rPr>
              <a:t>ACCESSIBILITY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B39508-79FD-ABA8-77F5-5BE5CDD462A9}"/>
              </a:ext>
            </a:extLst>
          </p:cNvPr>
          <p:cNvGrpSpPr/>
          <p:nvPr/>
        </p:nvGrpSpPr>
        <p:grpSpPr>
          <a:xfrm>
            <a:off x="1028700" y="2294471"/>
            <a:ext cx="5035105" cy="6347416"/>
            <a:chOff x="1028700" y="2294471"/>
            <a:chExt cx="5035105" cy="6347416"/>
          </a:xfrm>
        </p:grpSpPr>
        <p:grpSp>
          <p:nvGrpSpPr>
            <p:cNvPr id="3" name="Group 3"/>
            <p:cNvGrpSpPr/>
            <p:nvPr/>
          </p:nvGrpSpPr>
          <p:grpSpPr>
            <a:xfrm>
              <a:off x="1028700" y="2294471"/>
              <a:ext cx="5035105" cy="6347416"/>
              <a:chOff x="0" y="0"/>
              <a:chExt cx="1278336" cy="161151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78336" cy="1611512"/>
              </a:xfrm>
              <a:custGeom>
                <a:avLst/>
                <a:gdLst/>
                <a:ahLst/>
                <a:cxnLst/>
                <a:rect l="l" t="t" r="r" b="b"/>
                <a:pathLst>
                  <a:path w="1278336" h="1611512">
                    <a:moveTo>
                      <a:pt x="0" y="0"/>
                    </a:moveTo>
                    <a:lnTo>
                      <a:pt x="1278336" y="0"/>
                    </a:lnTo>
                    <a:lnTo>
                      <a:pt x="1278336" y="1611512"/>
                    </a:lnTo>
                    <a:lnTo>
                      <a:pt x="0" y="1611512"/>
                    </a:lnTo>
                    <a:close/>
                  </a:path>
                </a:pathLst>
              </a:custGeom>
              <a:solidFill>
                <a:srgbClr val="216C53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303977" y="4448074"/>
              <a:ext cx="4484551" cy="3568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75"/>
                </a:lnSpc>
              </a:pPr>
              <a:r>
                <a:rPr lang="en-US" sz="1997" dirty="0">
                  <a:solidFill>
                    <a:srgbClr val="FFFEF2"/>
                  </a:solidFill>
                  <a:latin typeface="Montserrat"/>
                </a:rPr>
                <a:t>Excel can be accessed from virtually anywhere using a variety of devices, including computers and mobile devices.</a:t>
              </a:r>
            </a:p>
            <a:p>
              <a:pPr algn="ctr">
                <a:lnSpc>
                  <a:spcPts val="3175"/>
                </a:lnSpc>
              </a:pPr>
              <a:endParaRPr lang="en-US" sz="1997" dirty="0">
                <a:solidFill>
                  <a:srgbClr val="FFFEF2"/>
                </a:solidFill>
                <a:latin typeface="Montserrat"/>
              </a:endParaRPr>
            </a:p>
            <a:p>
              <a:pPr algn="ctr">
                <a:lnSpc>
                  <a:spcPts val="3175"/>
                </a:lnSpc>
              </a:pPr>
              <a:r>
                <a:rPr lang="en-US" sz="1997" dirty="0">
                  <a:solidFill>
                    <a:srgbClr val="FFFEF2"/>
                  </a:solidFill>
                  <a:latin typeface="Montserrat"/>
                </a:rPr>
                <a:t>Users can access their Excel files stored in the cloud and collaborate with others in real time, regardless of their location.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15928" y="2428318"/>
              <a:ext cx="3660648" cy="1047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147">
                  <a:solidFill>
                    <a:srgbClr val="FFFEF2"/>
                  </a:solidFill>
                  <a:latin typeface="Montserrat Ultra-Bold"/>
                </a:rPr>
                <a:t>EASY ACCESS ANYWHERE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-5400000" flipV="1">
            <a:off x="16884502" y="8883502"/>
            <a:ext cx="1403498" cy="14034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7AE18C7-4819-FEDA-A555-CE7EA483A40D}"/>
              </a:ext>
            </a:extLst>
          </p:cNvPr>
          <p:cNvGrpSpPr/>
          <p:nvPr/>
        </p:nvGrpSpPr>
        <p:grpSpPr>
          <a:xfrm>
            <a:off x="6626447" y="2294471"/>
            <a:ext cx="5035105" cy="6347416"/>
            <a:chOff x="6626447" y="2294471"/>
            <a:chExt cx="5035105" cy="6347416"/>
          </a:xfrm>
        </p:grpSpPr>
        <p:grpSp>
          <p:nvGrpSpPr>
            <p:cNvPr id="6" name="Group 6"/>
            <p:cNvGrpSpPr/>
            <p:nvPr/>
          </p:nvGrpSpPr>
          <p:grpSpPr>
            <a:xfrm>
              <a:off x="6626447" y="2294471"/>
              <a:ext cx="5035105" cy="6347416"/>
              <a:chOff x="0" y="0"/>
              <a:chExt cx="1278336" cy="161151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278336" cy="1611512"/>
              </a:xfrm>
              <a:custGeom>
                <a:avLst/>
                <a:gdLst/>
                <a:ahLst/>
                <a:cxnLst/>
                <a:rect l="l" t="t" r="r" b="b"/>
                <a:pathLst>
                  <a:path w="1278336" h="1611512">
                    <a:moveTo>
                      <a:pt x="0" y="0"/>
                    </a:moveTo>
                    <a:lnTo>
                      <a:pt x="1278336" y="0"/>
                    </a:lnTo>
                    <a:lnTo>
                      <a:pt x="1278336" y="1611512"/>
                    </a:lnTo>
                    <a:lnTo>
                      <a:pt x="0" y="1611512"/>
                    </a:lnTo>
                    <a:close/>
                  </a:path>
                </a:pathLst>
              </a:custGeom>
              <a:solidFill>
                <a:srgbClr val="33866A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7135081" y="2437844"/>
              <a:ext cx="4017838" cy="15811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147">
                  <a:solidFill>
                    <a:srgbClr val="FFFEF2"/>
                  </a:solidFill>
                  <a:latin typeface="Montserrat Ultra-Bold"/>
                </a:rPr>
                <a:t>COMPATIBILITY WITH DIFFERENT SOFTWARE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901724" y="4543324"/>
              <a:ext cx="4484551" cy="3568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75"/>
                </a:lnSpc>
              </a:pPr>
              <a:r>
                <a:rPr lang="en-US" sz="1997" dirty="0">
                  <a:solidFill>
                    <a:srgbClr val="FFFEF2"/>
                  </a:solidFill>
                  <a:latin typeface="Montserrat"/>
                </a:rPr>
                <a:t>Excel is highly compatible with other software applications and file formats.</a:t>
              </a:r>
            </a:p>
            <a:p>
              <a:pPr algn="ctr">
                <a:lnSpc>
                  <a:spcPts val="3175"/>
                </a:lnSpc>
              </a:pPr>
              <a:endParaRPr lang="en-US" sz="1997" dirty="0">
                <a:solidFill>
                  <a:srgbClr val="FFFEF2"/>
                </a:solidFill>
                <a:latin typeface="Montserrat"/>
              </a:endParaRPr>
            </a:p>
            <a:p>
              <a:pPr algn="ctr">
                <a:lnSpc>
                  <a:spcPts val="3175"/>
                </a:lnSpc>
              </a:pPr>
              <a:r>
                <a:rPr lang="en-US" sz="1997" dirty="0">
                  <a:solidFill>
                    <a:srgbClr val="FFFEF2"/>
                  </a:solidFill>
                  <a:latin typeface="Montserrat"/>
                </a:rPr>
                <a:t>It supports the import and export of data in various formats, such as CSV, TXT, PDF, and more, enabling seamless data exchange with different platforms and tools.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2396B25-F3CD-900F-F863-0073AB9336EA}"/>
              </a:ext>
            </a:extLst>
          </p:cNvPr>
          <p:cNvGrpSpPr/>
          <p:nvPr/>
        </p:nvGrpSpPr>
        <p:grpSpPr>
          <a:xfrm>
            <a:off x="12224195" y="2294471"/>
            <a:ext cx="5035105" cy="6347416"/>
            <a:chOff x="12224195" y="2294471"/>
            <a:chExt cx="5035105" cy="6347416"/>
          </a:xfrm>
        </p:grpSpPr>
        <p:grpSp>
          <p:nvGrpSpPr>
            <p:cNvPr id="9" name="Group 9"/>
            <p:cNvGrpSpPr/>
            <p:nvPr/>
          </p:nvGrpSpPr>
          <p:grpSpPr>
            <a:xfrm>
              <a:off x="12224195" y="2294471"/>
              <a:ext cx="5035105" cy="6347416"/>
              <a:chOff x="0" y="0"/>
              <a:chExt cx="1278336" cy="161151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78336" cy="1611512"/>
              </a:xfrm>
              <a:custGeom>
                <a:avLst/>
                <a:gdLst/>
                <a:ahLst/>
                <a:cxnLst/>
                <a:rect l="l" t="t" r="r" b="b"/>
                <a:pathLst>
                  <a:path w="1278336" h="1611512">
                    <a:moveTo>
                      <a:pt x="0" y="0"/>
                    </a:moveTo>
                    <a:lnTo>
                      <a:pt x="1278336" y="0"/>
                    </a:lnTo>
                    <a:lnTo>
                      <a:pt x="1278336" y="1611512"/>
                    </a:lnTo>
                    <a:lnTo>
                      <a:pt x="0" y="1611512"/>
                    </a:lnTo>
                    <a:close/>
                  </a:path>
                </a:pathLst>
              </a:custGeom>
              <a:solidFill>
                <a:srgbClr val="216C53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2911423" y="2428318"/>
              <a:ext cx="3660648" cy="1047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147">
                  <a:solidFill>
                    <a:srgbClr val="FFFEF2"/>
                  </a:solidFill>
                  <a:latin typeface="Montserrat Ultra-Bold"/>
                </a:rPr>
                <a:t>EXCEL ON YOUR PHONE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499472" y="4048024"/>
              <a:ext cx="4484551" cy="436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75"/>
                </a:lnSpc>
              </a:pPr>
              <a:r>
                <a:rPr lang="en-US" sz="1997" dirty="0">
                  <a:solidFill>
                    <a:srgbClr val="FFFEF2"/>
                  </a:solidFill>
                  <a:latin typeface="Montserrat"/>
                </a:rPr>
                <a:t>Microsoft offers Excel mobile apps for iOS and Android devices.</a:t>
              </a:r>
            </a:p>
            <a:p>
              <a:pPr algn="ctr">
                <a:lnSpc>
                  <a:spcPts val="3175"/>
                </a:lnSpc>
              </a:pPr>
              <a:endParaRPr lang="en-US" sz="1997" dirty="0">
                <a:solidFill>
                  <a:srgbClr val="FFFEF2"/>
                </a:solidFill>
                <a:latin typeface="Montserrat"/>
              </a:endParaRPr>
            </a:p>
            <a:p>
              <a:pPr algn="ctr">
                <a:lnSpc>
                  <a:spcPts val="3175"/>
                </a:lnSpc>
              </a:pPr>
              <a:r>
                <a:rPr lang="en-US" sz="1997" dirty="0">
                  <a:solidFill>
                    <a:srgbClr val="FFFEF2"/>
                  </a:solidFill>
                  <a:latin typeface="Montserrat"/>
                </a:rPr>
                <a:t>With the Excel mobile app, users can view, edit, and create spreadsheets on the go.</a:t>
              </a:r>
            </a:p>
            <a:p>
              <a:pPr algn="ctr">
                <a:lnSpc>
                  <a:spcPts val="3175"/>
                </a:lnSpc>
              </a:pPr>
              <a:endParaRPr lang="en-US" sz="1997" dirty="0">
                <a:solidFill>
                  <a:srgbClr val="FFFEF2"/>
                </a:solidFill>
                <a:latin typeface="Montserrat"/>
              </a:endParaRPr>
            </a:p>
            <a:p>
              <a:pPr algn="ctr">
                <a:lnSpc>
                  <a:spcPts val="3175"/>
                </a:lnSpc>
              </a:pPr>
              <a:r>
                <a:rPr lang="en-US" sz="1997" dirty="0">
                  <a:solidFill>
                    <a:srgbClr val="FFFEF2"/>
                  </a:solidFill>
                  <a:latin typeface="Montserrat"/>
                </a:rPr>
                <a:t>Real-time collaboration is also available in the mobile app, allowing users to work together remotely.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94474" y="0"/>
            <a:ext cx="3893526" cy="10287000"/>
            <a:chOff x="0" y="0"/>
            <a:chExt cx="102545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5455" cy="2709333"/>
            </a:xfrm>
            <a:custGeom>
              <a:avLst/>
              <a:gdLst/>
              <a:ahLst/>
              <a:cxnLst/>
              <a:rect l="l" t="t" r="r" b="b"/>
              <a:pathLst>
                <a:path w="1025455" h="2709333">
                  <a:moveTo>
                    <a:pt x="0" y="0"/>
                  </a:moveTo>
                  <a:lnTo>
                    <a:pt x="1025455" y="0"/>
                  </a:lnTo>
                  <a:lnTo>
                    <a:pt x="10254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16C5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544889" y="1122880"/>
            <a:ext cx="5354853" cy="7710903"/>
            <a:chOff x="0" y="0"/>
            <a:chExt cx="7139804" cy="1028120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 l="15277" r="15277"/>
            <a:stretch>
              <a:fillRect/>
            </a:stretch>
          </p:blipFill>
          <p:spPr>
            <a:xfrm>
              <a:off x="0" y="0"/>
              <a:ext cx="7139804" cy="10281203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1238718" y="3300809"/>
            <a:ext cx="1360911" cy="0"/>
          </a:xfrm>
          <a:prstGeom prst="line">
            <a:avLst/>
          </a:prstGeom>
          <a:ln w="38100" cap="flat">
            <a:solidFill>
              <a:srgbClr val="33866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238718" y="1192108"/>
            <a:ext cx="7464455" cy="182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81"/>
              </a:lnSpc>
            </a:pPr>
            <a:r>
              <a:rPr lang="en-US" sz="6157" spc="301" dirty="0">
                <a:solidFill>
                  <a:srgbClr val="216C53"/>
                </a:solidFill>
                <a:latin typeface="Montserrat Ultra-Bold"/>
              </a:rPr>
              <a:t>SUPPORTED DATA</a:t>
            </a:r>
            <a:r>
              <a:rPr lang="en-US" sz="6157" spc="301" dirty="0">
                <a:solidFill>
                  <a:srgbClr val="33866A"/>
                </a:solidFill>
                <a:latin typeface="Montserrat Ultra-Bold"/>
              </a:rPr>
              <a:t> </a:t>
            </a:r>
            <a:r>
              <a:rPr lang="en-US" sz="6157" spc="301" dirty="0">
                <a:solidFill>
                  <a:srgbClr val="216C53"/>
                </a:solidFill>
                <a:latin typeface="Montserrat Ultra-Bold"/>
              </a:rPr>
              <a:t>FORMATS</a:t>
            </a:r>
          </a:p>
        </p:txBody>
      </p:sp>
      <p:sp>
        <p:nvSpPr>
          <p:cNvPr id="9" name="Freeform 9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-5400000" flipV="1">
            <a:off x="16884502" y="8883502"/>
            <a:ext cx="1403498" cy="1403498"/>
          </a:xfrm>
          <a:custGeom>
            <a:avLst/>
            <a:gdLst/>
            <a:ahLst/>
            <a:cxnLst/>
            <a:rect l="l" t="t" r="r" b="b"/>
            <a:pathLst>
              <a:path w="1403498" h="1403498">
                <a:moveTo>
                  <a:pt x="0" y="1403498"/>
                </a:moveTo>
                <a:lnTo>
                  <a:pt x="1403498" y="1403498"/>
                </a:lnTo>
                <a:lnTo>
                  <a:pt x="1403498" y="0"/>
                </a:lnTo>
                <a:lnTo>
                  <a:pt x="0" y="0"/>
                </a:lnTo>
                <a:lnTo>
                  <a:pt x="0" y="140349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238718" y="3729801"/>
            <a:ext cx="10681810" cy="5867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5" lvl="1" indent="-323852">
              <a:lnSpc>
                <a:spcPts val="4200"/>
              </a:lnSpc>
              <a:buFont typeface="Arial"/>
              <a:buChar char="•"/>
            </a:pPr>
            <a:r>
              <a:rPr lang="en-US" sz="2800" spc="147" dirty="0">
                <a:solidFill>
                  <a:srgbClr val="216C53"/>
                </a:solidFill>
                <a:latin typeface="Arimo"/>
              </a:rPr>
              <a:t>EXCEL WORKBOOK</a:t>
            </a:r>
          </a:p>
          <a:p>
            <a:pPr marL="647705" lvl="1" indent="-323852">
              <a:lnSpc>
                <a:spcPts val="4200"/>
              </a:lnSpc>
              <a:buFont typeface="Arial"/>
              <a:buChar char="•"/>
            </a:pPr>
            <a:r>
              <a:rPr lang="en-US" sz="2800" spc="147" dirty="0">
                <a:solidFill>
                  <a:srgbClr val="216C53"/>
                </a:solidFill>
                <a:latin typeface="Arimo"/>
              </a:rPr>
              <a:t>CSV</a:t>
            </a:r>
          </a:p>
          <a:p>
            <a:pPr marL="647705" lvl="1" indent="-323852">
              <a:lnSpc>
                <a:spcPts val="4200"/>
              </a:lnSpc>
              <a:buFont typeface="Arial"/>
              <a:buChar char="•"/>
            </a:pPr>
            <a:r>
              <a:rPr lang="en-US" sz="2800" spc="147" dirty="0">
                <a:solidFill>
                  <a:srgbClr val="216C53"/>
                </a:solidFill>
                <a:latin typeface="Arimo"/>
              </a:rPr>
              <a:t>TSV</a:t>
            </a:r>
          </a:p>
          <a:p>
            <a:pPr marL="647705" lvl="1" indent="-323852">
              <a:lnSpc>
                <a:spcPts val="4200"/>
              </a:lnSpc>
              <a:buFont typeface="Arial"/>
              <a:buChar char="•"/>
            </a:pPr>
            <a:r>
              <a:rPr lang="en-US" sz="2800" spc="147" dirty="0">
                <a:solidFill>
                  <a:srgbClr val="216C53"/>
                </a:solidFill>
                <a:latin typeface="Arimo"/>
              </a:rPr>
              <a:t>TEXT (TAB-DELIMITED OR COMMA-DELIMITED)</a:t>
            </a:r>
          </a:p>
          <a:p>
            <a:pPr marL="647705" lvl="1" indent="-323852">
              <a:lnSpc>
                <a:spcPts val="4200"/>
              </a:lnSpc>
              <a:buFont typeface="Arial"/>
              <a:buChar char="•"/>
            </a:pPr>
            <a:r>
              <a:rPr lang="en-US" sz="2800" spc="147" dirty="0">
                <a:solidFill>
                  <a:srgbClr val="216C53"/>
                </a:solidFill>
                <a:latin typeface="Arimo"/>
              </a:rPr>
              <a:t>XML</a:t>
            </a:r>
          </a:p>
          <a:p>
            <a:pPr marL="647705" lvl="1" indent="-323852">
              <a:lnSpc>
                <a:spcPts val="4200"/>
              </a:lnSpc>
              <a:buFont typeface="Arial"/>
              <a:buChar char="•"/>
            </a:pPr>
            <a:r>
              <a:rPr lang="en-US" sz="2800" spc="147" dirty="0">
                <a:solidFill>
                  <a:srgbClr val="216C53"/>
                </a:solidFill>
                <a:latin typeface="Montserrat"/>
              </a:rPr>
              <a:t>JSON</a:t>
            </a:r>
          </a:p>
          <a:p>
            <a:pPr marL="647705" lvl="1" indent="-323852">
              <a:lnSpc>
                <a:spcPts val="4200"/>
              </a:lnSpc>
              <a:buFont typeface="Arial"/>
              <a:buChar char="•"/>
            </a:pPr>
            <a:r>
              <a:rPr lang="en-US" sz="2800" spc="147" dirty="0">
                <a:solidFill>
                  <a:srgbClr val="216C53"/>
                </a:solidFill>
                <a:latin typeface="Arimo"/>
              </a:rPr>
              <a:t>ACCESS DATABASE </a:t>
            </a:r>
          </a:p>
          <a:p>
            <a:pPr marL="647705" lvl="1" indent="-323852">
              <a:lnSpc>
                <a:spcPts val="4200"/>
              </a:lnSpc>
              <a:buFont typeface="Arial"/>
              <a:buChar char="•"/>
            </a:pPr>
            <a:r>
              <a:rPr lang="en-US" sz="2800" spc="147" dirty="0">
                <a:solidFill>
                  <a:srgbClr val="216C53"/>
                </a:solidFill>
                <a:latin typeface="Arimo"/>
              </a:rPr>
              <a:t>SQL SERVER DATABASE </a:t>
            </a:r>
          </a:p>
          <a:p>
            <a:pPr marL="647705" lvl="1" indent="-323852">
              <a:lnSpc>
                <a:spcPts val="4200"/>
              </a:lnSpc>
              <a:buFont typeface="Arial"/>
              <a:buChar char="•"/>
            </a:pPr>
            <a:r>
              <a:rPr lang="en-US" sz="2800" spc="147" dirty="0">
                <a:solidFill>
                  <a:srgbClr val="216C53"/>
                </a:solidFill>
                <a:latin typeface="Arimo"/>
              </a:rPr>
              <a:t>HTML </a:t>
            </a:r>
          </a:p>
          <a:p>
            <a:pPr marL="647705" lvl="1" indent="-323852">
              <a:lnSpc>
                <a:spcPts val="4200"/>
              </a:lnSpc>
              <a:buFont typeface="Arial"/>
              <a:buChar char="•"/>
            </a:pPr>
            <a:r>
              <a:rPr lang="en-US" sz="2800" spc="147" dirty="0">
                <a:solidFill>
                  <a:srgbClr val="216C53"/>
                </a:solidFill>
                <a:latin typeface="Arimo"/>
              </a:rPr>
              <a:t>ODBC</a:t>
            </a:r>
          </a:p>
          <a:p>
            <a:pPr marL="647705" lvl="1" indent="-323852">
              <a:lnSpc>
                <a:spcPts val="4200"/>
              </a:lnSpc>
              <a:buFont typeface="Arial"/>
              <a:buChar char="•"/>
            </a:pPr>
            <a:r>
              <a:rPr lang="en-US" sz="2800" spc="147" dirty="0">
                <a:solidFill>
                  <a:srgbClr val="216C53"/>
                </a:solidFill>
                <a:latin typeface="Arimo"/>
              </a:rPr>
              <a:t>POWER QUERY/GET &amp; TRANSFORM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1214" y="807303"/>
            <a:ext cx="16347533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5400" spc="301" dirty="0">
                <a:solidFill>
                  <a:srgbClr val="216C53"/>
                </a:solidFill>
                <a:latin typeface="Montserrat Ultra-Bold"/>
              </a:rPr>
              <a:t>MAJOR FEATURES FOR EXTRACTION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4120" y="2476500"/>
            <a:ext cx="6461917" cy="639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200" spc="195" dirty="0">
                <a:solidFill>
                  <a:srgbClr val="216C53"/>
                </a:solidFill>
                <a:latin typeface="Montserrat"/>
              </a:rPr>
              <a:t>DATA SET</a:t>
            </a:r>
          </a:p>
        </p:txBody>
      </p:sp>
      <p:sp>
        <p:nvSpPr>
          <p:cNvPr id="28" name="Freeform 28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EA17CA-8927-D412-D185-545159FD533F}"/>
              </a:ext>
            </a:extLst>
          </p:cNvPr>
          <p:cNvGrpSpPr/>
          <p:nvPr/>
        </p:nvGrpSpPr>
        <p:grpSpPr>
          <a:xfrm>
            <a:off x="7787640" y="1866900"/>
            <a:ext cx="9896240" cy="1523064"/>
            <a:chOff x="7787640" y="3238500"/>
            <a:chExt cx="9896240" cy="12192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534DC2B-9985-7122-24AB-73B84DB416DC}"/>
                </a:ext>
              </a:extLst>
            </p:cNvPr>
            <p:cNvSpPr/>
            <p:nvPr/>
          </p:nvSpPr>
          <p:spPr>
            <a:xfrm>
              <a:off x="9310221" y="3238500"/>
              <a:ext cx="8373659" cy="1219200"/>
            </a:xfrm>
            <a:prstGeom prst="rect">
              <a:avLst/>
            </a:prstGeom>
            <a:solidFill>
              <a:srgbClr val="B1C6B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F77F2F9-BEE8-9E8C-5CCE-CDB866014B4F}"/>
                </a:ext>
              </a:extLst>
            </p:cNvPr>
            <p:cNvSpPr/>
            <p:nvPr/>
          </p:nvSpPr>
          <p:spPr>
            <a:xfrm>
              <a:off x="7787640" y="3238500"/>
              <a:ext cx="1522581" cy="1219200"/>
            </a:xfrm>
            <a:prstGeom prst="rect">
              <a:avLst/>
            </a:prstGeom>
            <a:solidFill>
              <a:srgbClr val="B1C6B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E3C9A5-CBB4-31DC-BC9A-54B3082B2F54}"/>
              </a:ext>
            </a:extLst>
          </p:cNvPr>
          <p:cNvGrpSpPr/>
          <p:nvPr/>
        </p:nvGrpSpPr>
        <p:grpSpPr>
          <a:xfrm>
            <a:off x="7787640" y="3467100"/>
            <a:ext cx="9896240" cy="1524000"/>
            <a:chOff x="7787640" y="4533900"/>
            <a:chExt cx="9896240" cy="12192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F48601-2AB9-2387-8E74-7C7EB006C8E9}"/>
                </a:ext>
              </a:extLst>
            </p:cNvPr>
            <p:cNvSpPr/>
            <p:nvPr/>
          </p:nvSpPr>
          <p:spPr>
            <a:xfrm>
              <a:off x="9310221" y="4533900"/>
              <a:ext cx="8373659" cy="1219200"/>
            </a:xfrm>
            <a:prstGeom prst="rect">
              <a:avLst/>
            </a:prstGeom>
            <a:solidFill>
              <a:srgbClr val="69AF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FB29DA9-3040-1D2A-8699-0E44986BFF12}"/>
                </a:ext>
              </a:extLst>
            </p:cNvPr>
            <p:cNvSpPr/>
            <p:nvPr/>
          </p:nvSpPr>
          <p:spPr>
            <a:xfrm>
              <a:off x="7787640" y="4533900"/>
              <a:ext cx="1522581" cy="1219200"/>
            </a:xfrm>
            <a:prstGeom prst="rect">
              <a:avLst/>
            </a:prstGeom>
            <a:solidFill>
              <a:srgbClr val="69AF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F1E7D0E-02A4-40F3-2D77-49323B0667BF}"/>
              </a:ext>
            </a:extLst>
          </p:cNvPr>
          <p:cNvGrpSpPr/>
          <p:nvPr/>
        </p:nvGrpSpPr>
        <p:grpSpPr>
          <a:xfrm>
            <a:off x="7772400" y="5073046"/>
            <a:ext cx="9896241" cy="1517548"/>
            <a:chOff x="7772400" y="5829300"/>
            <a:chExt cx="9896241" cy="12192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D86B78-40C4-859D-FE61-D5B4E5F9F20F}"/>
                </a:ext>
              </a:extLst>
            </p:cNvPr>
            <p:cNvSpPr/>
            <p:nvPr/>
          </p:nvSpPr>
          <p:spPr>
            <a:xfrm>
              <a:off x="9294982" y="5829300"/>
              <a:ext cx="8373659" cy="1219200"/>
            </a:xfrm>
            <a:prstGeom prst="rect">
              <a:avLst/>
            </a:prstGeom>
            <a:solidFill>
              <a:srgbClr val="B1C6B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404135F-8181-D87D-9B9D-F3CED69D3317}"/>
                </a:ext>
              </a:extLst>
            </p:cNvPr>
            <p:cNvSpPr/>
            <p:nvPr/>
          </p:nvSpPr>
          <p:spPr>
            <a:xfrm>
              <a:off x="7772400" y="5829300"/>
              <a:ext cx="1522581" cy="1219200"/>
            </a:xfrm>
            <a:prstGeom prst="rect">
              <a:avLst/>
            </a:prstGeom>
            <a:solidFill>
              <a:srgbClr val="B1C6B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3C1B2CC-4473-AFC7-8FF0-056AA309A3FC}"/>
              </a:ext>
            </a:extLst>
          </p:cNvPr>
          <p:cNvGrpSpPr/>
          <p:nvPr/>
        </p:nvGrpSpPr>
        <p:grpSpPr>
          <a:xfrm>
            <a:off x="7772400" y="6580875"/>
            <a:ext cx="9896241" cy="1633871"/>
            <a:chOff x="7772400" y="7124700"/>
            <a:chExt cx="9896241" cy="12192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54E4A7C-EC71-931B-1417-B6557F51E029}"/>
                </a:ext>
              </a:extLst>
            </p:cNvPr>
            <p:cNvSpPr/>
            <p:nvPr/>
          </p:nvSpPr>
          <p:spPr>
            <a:xfrm>
              <a:off x="9294982" y="7124700"/>
              <a:ext cx="8373659" cy="1219200"/>
            </a:xfrm>
            <a:prstGeom prst="rect">
              <a:avLst/>
            </a:prstGeom>
            <a:solidFill>
              <a:srgbClr val="69AF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F6AE147-85E6-5ECD-A66A-825A97CF3984}"/>
                </a:ext>
              </a:extLst>
            </p:cNvPr>
            <p:cNvSpPr/>
            <p:nvPr/>
          </p:nvSpPr>
          <p:spPr>
            <a:xfrm>
              <a:off x="7772400" y="7124700"/>
              <a:ext cx="1522581" cy="1219200"/>
            </a:xfrm>
            <a:prstGeom prst="rect">
              <a:avLst/>
            </a:prstGeom>
            <a:solidFill>
              <a:srgbClr val="69AF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160374F-B0F8-8BB3-EE14-7B881D9E9765}"/>
              </a:ext>
            </a:extLst>
          </p:cNvPr>
          <p:cNvGrpSpPr/>
          <p:nvPr/>
        </p:nvGrpSpPr>
        <p:grpSpPr>
          <a:xfrm>
            <a:off x="7787640" y="8268105"/>
            <a:ext cx="9882419" cy="1562100"/>
            <a:chOff x="7787640" y="8420100"/>
            <a:chExt cx="9882419" cy="12192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897B6EC-993C-D228-7EB2-D7A7A07D9FBC}"/>
                </a:ext>
              </a:extLst>
            </p:cNvPr>
            <p:cNvSpPr/>
            <p:nvPr/>
          </p:nvSpPr>
          <p:spPr>
            <a:xfrm>
              <a:off x="9296400" y="8420100"/>
              <a:ext cx="8373659" cy="1219200"/>
            </a:xfrm>
            <a:prstGeom prst="rect">
              <a:avLst/>
            </a:prstGeom>
            <a:solidFill>
              <a:srgbClr val="B1C6B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0517623-D295-6DC4-2E8E-EF79D594464B}"/>
                </a:ext>
              </a:extLst>
            </p:cNvPr>
            <p:cNvSpPr/>
            <p:nvPr/>
          </p:nvSpPr>
          <p:spPr>
            <a:xfrm>
              <a:off x="7787640" y="8420100"/>
              <a:ext cx="1522581" cy="1219200"/>
            </a:xfrm>
            <a:prstGeom prst="rect">
              <a:avLst/>
            </a:prstGeom>
            <a:solidFill>
              <a:srgbClr val="B1C6B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4" name="TextBox 27">
            <a:extLst>
              <a:ext uri="{FF2B5EF4-FFF2-40B4-BE49-F238E27FC236}">
                <a16:creationId xmlns:a16="http://schemas.microsoft.com/office/drawing/2014/main" id="{486F03AF-A457-9EE4-94BB-F687F3E2B92A}"/>
              </a:ext>
            </a:extLst>
          </p:cNvPr>
          <p:cNvSpPr txBox="1"/>
          <p:nvPr/>
        </p:nvSpPr>
        <p:spPr>
          <a:xfrm>
            <a:off x="8010478" y="1785021"/>
            <a:ext cx="5471333" cy="1456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2400" b="1" spc="195" dirty="0">
                <a:solidFill>
                  <a:srgbClr val="FFFEF2"/>
                </a:solidFill>
                <a:latin typeface="Montserrat"/>
              </a:rPr>
              <a:t>INDIRECT </a:t>
            </a:r>
          </a:p>
          <a:p>
            <a:pPr>
              <a:spcBef>
                <a:spcPct val="0"/>
              </a:spcBef>
            </a:pPr>
            <a:r>
              <a:rPr lang="en-US" sz="2400" b="1" spc="195" dirty="0">
                <a:solidFill>
                  <a:srgbClr val="216C53"/>
                </a:solidFill>
                <a:latin typeface="Montserrat"/>
              </a:rPr>
              <a:t>Returns the value of a cell specified by a text string.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21A3413-6A19-637C-E6A8-C158C4398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9800" y="2171700"/>
            <a:ext cx="4037984" cy="83141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91F88A8-5B12-34F6-146D-5015FF61D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205640"/>
            <a:ext cx="6287408" cy="6738460"/>
          </a:xfrm>
          <a:prstGeom prst="rect">
            <a:avLst/>
          </a:prstGeom>
        </p:spPr>
      </p:pic>
      <p:sp>
        <p:nvSpPr>
          <p:cNvPr id="58" name="TextBox 27">
            <a:extLst>
              <a:ext uri="{FF2B5EF4-FFF2-40B4-BE49-F238E27FC236}">
                <a16:creationId xmlns:a16="http://schemas.microsoft.com/office/drawing/2014/main" id="{5314E595-D06C-306E-3212-A86153E4829B}"/>
              </a:ext>
            </a:extLst>
          </p:cNvPr>
          <p:cNvSpPr txBox="1"/>
          <p:nvPr/>
        </p:nvSpPr>
        <p:spPr>
          <a:xfrm>
            <a:off x="8068074" y="8214746"/>
            <a:ext cx="5471333" cy="1456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2400" b="1" spc="195" dirty="0">
                <a:solidFill>
                  <a:srgbClr val="FFFEF2"/>
                </a:solidFill>
                <a:latin typeface="Montserrat"/>
              </a:rPr>
              <a:t>MATCH </a:t>
            </a:r>
          </a:p>
          <a:p>
            <a:pPr>
              <a:spcBef>
                <a:spcPct val="0"/>
              </a:spcBef>
            </a:pPr>
            <a:r>
              <a:rPr lang="en-US" sz="2400" b="1" spc="195" dirty="0">
                <a:solidFill>
                  <a:srgbClr val="216C53"/>
                </a:solidFill>
                <a:latin typeface="Montserrat"/>
              </a:rPr>
              <a:t>Finds the position of a specified value in a range.</a:t>
            </a:r>
          </a:p>
        </p:txBody>
      </p:sp>
      <p:sp>
        <p:nvSpPr>
          <p:cNvPr id="59" name="TextBox 27">
            <a:extLst>
              <a:ext uri="{FF2B5EF4-FFF2-40B4-BE49-F238E27FC236}">
                <a16:creationId xmlns:a16="http://schemas.microsoft.com/office/drawing/2014/main" id="{A391CFA9-D311-21B8-F716-EBCF4782150F}"/>
              </a:ext>
            </a:extLst>
          </p:cNvPr>
          <p:cNvSpPr txBox="1"/>
          <p:nvPr/>
        </p:nvSpPr>
        <p:spPr>
          <a:xfrm>
            <a:off x="8014032" y="3379232"/>
            <a:ext cx="5471333" cy="1456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2400" b="1" spc="195" dirty="0">
                <a:solidFill>
                  <a:srgbClr val="FFFEF2"/>
                </a:solidFill>
                <a:latin typeface="Montserrat"/>
              </a:rPr>
              <a:t>LEFT/RIGHT/MID</a:t>
            </a:r>
          </a:p>
          <a:p>
            <a:pPr>
              <a:spcBef>
                <a:spcPct val="0"/>
              </a:spcBef>
            </a:pPr>
            <a:r>
              <a:rPr lang="en-US" sz="2400" b="1" spc="195" dirty="0">
                <a:solidFill>
                  <a:srgbClr val="216C53"/>
                </a:solidFill>
                <a:latin typeface="Montserrat"/>
              </a:rPr>
              <a:t>Extracts text from specified positions within a text string.</a:t>
            </a:r>
          </a:p>
        </p:txBody>
      </p:sp>
      <p:sp>
        <p:nvSpPr>
          <p:cNvPr id="60" name="TextBox 27">
            <a:extLst>
              <a:ext uri="{FF2B5EF4-FFF2-40B4-BE49-F238E27FC236}">
                <a16:creationId xmlns:a16="http://schemas.microsoft.com/office/drawing/2014/main" id="{CB4CE59C-90BF-53B3-CA52-6244896C3C3A}"/>
              </a:ext>
            </a:extLst>
          </p:cNvPr>
          <p:cNvSpPr txBox="1"/>
          <p:nvPr/>
        </p:nvSpPr>
        <p:spPr>
          <a:xfrm>
            <a:off x="8010478" y="6550121"/>
            <a:ext cx="6287408" cy="1456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2400" b="1" spc="195" dirty="0">
                <a:solidFill>
                  <a:srgbClr val="FFFEF2"/>
                </a:solidFill>
                <a:latin typeface="Montserrat"/>
              </a:rPr>
              <a:t>INDEX </a:t>
            </a:r>
          </a:p>
          <a:p>
            <a:pPr>
              <a:spcBef>
                <a:spcPct val="0"/>
              </a:spcBef>
            </a:pPr>
            <a:r>
              <a:rPr lang="en-US" sz="2400" b="1" spc="195" dirty="0">
                <a:solidFill>
                  <a:srgbClr val="216C53"/>
                </a:solidFill>
                <a:latin typeface="Montserrat"/>
              </a:rPr>
              <a:t>Retrieves value from </a:t>
            </a:r>
          </a:p>
          <a:p>
            <a:pPr>
              <a:spcBef>
                <a:spcPct val="0"/>
              </a:spcBef>
            </a:pPr>
            <a:r>
              <a:rPr lang="en-US" sz="2400" b="1" spc="195" dirty="0">
                <a:solidFill>
                  <a:srgbClr val="216C53"/>
                </a:solidFill>
                <a:latin typeface="Montserrat"/>
              </a:rPr>
              <a:t>specific row &amp; column in a range.</a:t>
            </a:r>
          </a:p>
        </p:txBody>
      </p:sp>
      <p:sp>
        <p:nvSpPr>
          <p:cNvPr id="61" name="TextBox 27">
            <a:extLst>
              <a:ext uri="{FF2B5EF4-FFF2-40B4-BE49-F238E27FC236}">
                <a16:creationId xmlns:a16="http://schemas.microsoft.com/office/drawing/2014/main" id="{1D6962EC-2849-140D-13BB-56791C26A4A2}"/>
              </a:ext>
            </a:extLst>
          </p:cNvPr>
          <p:cNvSpPr txBox="1"/>
          <p:nvPr/>
        </p:nvSpPr>
        <p:spPr>
          <a:xfrm>
            <a:off x="8016907" y="4995791"/>
            <a:ext cx="5468458" cy="1456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2400" b="1" spc="195" dirty="0">
                <a:solidFill>
                  <a:srgbClr val="FFFEF2"/>
                </a:solidFill>
                <a:latin typeface="Montserrat"/>
              </a:rPr>
              <a:t>VLOOKUP</a:t>
            </a:r>
          </a:p>
          <a:p>
            <a:pPr>
              <a:spcBef>
                <a:spcPct val="0"/>
              </a:spcBef>
            </a:pPr>
            <a:r>
              <a:rPr lang="en-US" sz="2400" b="1" spc="195" dirty="0">
                <a:solidFill>
                  <a:srgbClr val="216C53"/>
                </a:solidFill>
                <a:latin typeface="Montserrat"/>
              </a:rPr>
              <a:t>Retrieves data from table based on first-column match.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68A78115-71C7-C885-E008-6CDB15DA8C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7178" y="3467100"/>
            <a:ext cx="2301381" cy="448575"/>
          </a:xfrm>
          <a:prstGeom prst="rect">
            <a:avLst/>
          </a:prstGeom>
        </p:spPr>
      </p:pic>
      <p:pic>
        <p:nvPicPr>
          <p:cNvPr id="2049" name="Picture 2048">
            <a:extLst>
              <a:ext uri="{FF2B5EF4-FFF2-40B4-BE49-F238E27FC236}">
                <a16:creationId xmlns:a16="http://schemas.microsoft.com/office/drawing/2014/main" id="{2E021A93-FAA1-F00D-F9BA-CFE7EA3041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02435" y="3941239"/>
            <a:ext cx="2130866" cy="440261"/>
          </a:xfrm>
          <a:prstGeom prst="rect">
            <a:avLst/>
          </a:prstGeom>
        </p:spPr>
      </p:pic>
      <p:pic>
        <p:nvPicPr>
          <p:cNvPr id="2053" name="Picture 2052">
            <a:extLst>
              <a:ext uri="{FF2B5EF4-FFF2-40B4-BE49-F238E27FC236}">
                <a16:creationId xmlns:a16="http://schemas.microsoft.com/office/drawing/2014/main" id="{89AE35B4-4C93-47AB-B9BB-12C55DB3EE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07113" y="4471631"/>
            <a:ext cx="2167436" cy="519469"/>
          </a:xfrm>
          <a:prstGeom prst="rect">
            <a:avLst/>
          </a:prstGeom>
        </p:spPr>
      </p:pic>
      <p:pic>
        <p:nvPicPr>
          <p:cNvPr id="2055" name="Picture 2054">
            <a:extLst>
              <a:ext uri="{FF2B5EF4-FFF2-40B4-BE49-F238E27FC236}">
                <a16:creationId xmlns:a16="http://schemas.microsoft.com/office/drawing/2014/main" id="{38A57021-17D5-8670-3833-A2E412683D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2641" y="5547056"/>
            <a:ext cx="4716000" cy="510844"/>
          </a:xfrm>
          <a:prstGeom prst="rect">
            <a:avLst/>
          </a:prstGeom>
        </p:spPr>
      </p:pic>
      <p:pic>
        <p:nvPicPr>
          <p:cNvPr id="2057" name="Picture 2056">
            <a:extLst>
              <a:ext uri="{FF2B5EF4-FFF2-40B4-BE49-F238E27FC236}">
                <a16:creationId xmlns:a16="http://schemas.microsoft.com/office/drawing/2014/main" id="{ECAC1352-D1C9-913D-2C48-531B074F05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20600" y="6932737"/>
            <a:ext cx="5218401" cy="654572"/>
          </a:xfrm>
          <a:prstGeom prst="rect">
            <a:avLst/>
          </a:prstGeom>
        </p:spPr>
      </p:pic>
      <p:pic>
        <p:nvPicPr>
          <p:cNvPr id="2059" name="Picture 2058">
            <a:extLst>
              <a:ext uri="{FF2B5EF4-FFF2-40B4-BE49-F238E27FC236}">
                <a16:creationId xmlns:a16="http://schemas.microsoft.com/office/drawing/2014/main" id="{C2BB8181-1301-2563-75E0-1619FF383F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06661" y="8739874"/>
            <a:ext cx="4528452" cy="56605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1214" y="807303"/>
            <a:ext cx="16347533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5400" spc="301" dirty="0">
                <a:solidFill>
                  <a:srgbClr val="216C53"/>
                </a:solidFill>
                <a:latin typeface="Montserrat Ultra-Bold"/>
              </a:rPr>
              <a:t>MAJOR FEATURES FOR PROCESSING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4120" y="2476500"/>
            <a:ext cx="6461917" cy="639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200" spc="195" dirty="0">
                <a:solidFill>
                  <a:srgbClr val="216C53"/>
                </a:solidFill>
                <a:latin typeface="Montserrat"/>
              </a:rPr>
              <a:t>DATA SET</a:t>
            </a:r>
          </a:p>
        </p:txBody>
      </p:sp>
      <p:sp>
        <p:nvSpPr>
          <p:cNvPr id="28" name="Freeform 28"/>
          <p:cNvSpPr/>
          <p:nvPr/>
        </p:nvSpPr>
        <p:spPr>
          <a:xfrm rot="-5400000" flipH="1">
            <a:off x="0" y="0"/>
            <a:ext cx="1238718" cy="1238718"/>
          </a:xfrm>
          <a:custGeom>
            <a:avLst/>
            <a:gdLst/>
            <a:ahLst/>
            <a:cxnLst/>
            <a:rect l="l" t="t" r="r" b="b"/>
            <a:pathLst>
              <a:path w="1238718" h="1238718">
                <a:moveTo>
                  <a:pt x="1238718" y="0"/>
                </a:moveTo>
                <a:lnTo>
                  <a:pt x="0" y="0"/>
                </a:lnTo>
                <a:lnTo>
                  <a:pt x="0" y="1238718"/>
                </a:lnTo>
                <a:lnTo>
                  <a:pt x="1238718" y="1238718"/>
                </a:lnTo>
                <a:lnTo>
                  <a:pt x="12387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6FF03-07FC-D877-5BC0-638CE5069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02" y="3326830"/>
            <a:ext cx="6933756" cy="61528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3D9DF44-FADD-F308-068A-89DDF0887846}"/>
              </a:ext>
            </a:extLst>
          </p:cNvPr>
          <p:cNvGrpSpPr/>
          <p:nvPr/>
        </p:nvGrpSpPr>
        <p:grpSpPr>
          <a:xfrm>
            <a:off x="7833605" y="2565298"/>
            <a:ext cx="9896240" cy="1523064"/>
            <a:chOff x="7833605" y="2628900"/>
            <a:chExt cx="9896240" cy="152306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4EA17CA-8927-D412-D185-545159FD533F}"/>
                </a:ext>
              </a:extLst>
            </p:cNvPr>
            <p:cNvGrpSpPr/>
            <p:nvPr/>
          </p:nvGrpSpPr>
          <p:grpSpPr>
            <a:xfrm>
              <a:off x="7833605" y="2628900"/>
              <a:ext cx="9896240" cy="1523064"/>
              <a:chOff x="7787640" y="3238500"/>
              <a:chExt cx="9896240" cy="12192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534DC2B-9985-7122-24AB-73B84DB416DC}"/>
                  </a:ext>
                </a:extLst>
              </p:cNvPr>
              <p:cNvSpPr/>
              <p:nvPr/>
            </p:nvSpPr>
            <p:spPr>
              <a:xfrm>
                <a:off x="9310221" y="3238500"/>
                <a:ext cx="8373659" cy="1219200"/>
              </a:xfrm>
              <a:prstGeom prst="rect">
                <a:avLst/>
              </a:prstGeom>
              <a:solidFill>
                <a:srgbClr val="B1C6B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77F2F9-BEE8-9E8C-5CCE-CDB866014B4F}"/>
                  </a:ext>
                </a:extLst>
              </p:cNvPr>
              <p:cNvSpPr/>
              <p:nvPr/>
            </p:nvSpPr>
            <p:spPr>
              <a:xfrm>
                <a:off x="7787640" y="3238500"/>
                <a:ext cx="1522581" cy="1219200"/>
              </a:xfrm>
              <a:prstGeom prst="rect">
                <a:avLst/>
              </a:prstGeom>
              <a:solidFill>
                <a:srgbClr val="B1C6B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44" name="TextBox 27">
              <a:extLst>
                <a:ext uri="{FF2B5EF4-FFF2-40B4-BE49-F238E27FC236}">
                  <a16:creationId xmlns:a16="http://schemas.microsoft.com/office/drawing/2014/main" id="{486F03AF-A457-9EE4-94BB-F687F3E2B92A}"/>
                </a:ext>
              </a:extLst>
            </p:cNvPr>
            <p:cNvSpPr txBox="1"/>
            <p:nvPr/>
          </p:nvSpPr>
          <p:spPr>
            <a:xfrm>
              <a:off x="8043314" y="2844902"/>
              <a:ext cx="5471333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 b="1" spc="195" dirty="0">
                  <a:solidFill>
                    <a:srgbClr val="FFFEF2"/>
                  </a:solidFill>
                  <a:latin typeface="Montserrat"/>
                </a:rPr>
                <a:t>PROPER</a:t>
              </a:r>
              <a:endParaRPr lang="en-US" sz="2400" b="1" spc="195" dirty="0">
                <a:solidFill>
                  <a:srgbClr val="216C53"/>
                </a:solidFill>
                <a:latin typeface="Montserrat"/>
              </a:endParaRPr>
            </a:p>
            <a:p>
              <a:pPr>
                <a:spcBef>
                  <a:spcPct val="0"/>
                </a:spcBef>
              </a:pPr>
              <a:r>
                <a:rPr lang="en-US" sz="2400" b="1" spc="195" dirty="0">
                  <a:solidFill>
                    <a:srgbClr val="216C53"/>
                  </a:solidFill>
                  <a:latin typeface="Montserrat"/>
                </a:rPr>
                <a:t>Capitalizes the first letter of each word in a text string.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5761B00-ED41-8ADE-4ED4-CC59352B7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471682" y="2998140"/>
              <a:ext cx="2258163" cy="57379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6094B2-3146-4C7D-E9AD-F75FEC3C84E6}"/>
              </a:ext>
            </a:extLst>
          </p:cNvPr>
          <p:cNvGrpSpPr/>
          <p:nvPr/>
        </p:nvGrpSpPr>
        <p:grpSpPr>
          <a:xfrm>
            <a:off x="7833605" y="4352339"/>
            <a:ext cx="9896240" cy="1553161"/>
            <a:chOff x="7833605" y="4229100"/>
            <a:chExt cx="9896240" cy="155316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1E3C9A5-CBB4-31DC-BC9A-54B3082B2F54}"/>
                </a:ext>
              </a:extLst>
            </p:cNvPr>
            <p:cNvGrpSpPr/>
            <p:nvPr/>
          </p:nvGrpSpPr>
          <p:grpSpPr>
            <a:xfrm>
              <a:off x="7833605" y="4229100"/>
              <a:ext cx="9896240" cy="1524000"/>
              <a:chOff x="7787640" y="4533900"/>
              <a:chExt cx="9896240" cy="12192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1F48601-2AB9-2387-8E74-7C7EB006C8E9}"/>
                  </a:ext>
                </a:extLst>
              </p:cNvPr>
              <p:cNvSpPr/>
              <p:nvPr/>
            </p:nvSpPr>
            <p:spPr>
              <a:xfrm>
                <a:off x="9310221" y="4533900"/>
                <a:ext cx="8373659" cy="1219200"/>
              </a:xfrm>
              <a:prstGeom prst="rect">
                <a:avLst/>
              </a:prstGeom>
              <a:solidFill>
                <a:srgbClr val="69AF8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FB29DA9-3040-1D2A-8699-0E44986BFF12}"/>
                  </a:ext>
                </a:extLst>
              </p:cNvPr>
              <p:cNvSpPr/>
              <p:nvPr/>
            </p:nvSpPr>
            <p:spPr>
              <a:xfrm>
                <a:off x="7787640" y="4533900"/>
                <a:ext cx="1522581" cy="1219200"/>
              </a:xfrm>
              <a:prstGeom prst="rect">
                <a:avLst/>
              </a:prstGeom>
              <a:solidFill>
                <a:srgbClr val="69AF8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59" name="TextBox 27">
              <a:extLst>
                <a:ext uri="{FF2B5EF4-FFF2-40B4-BE49-F238E27FC236}">
                  <a16:creationId xmlns:a16="http://schemas.microsoft.com/office/drawing/2014/main" id="{A391CFA9-D311-21B8-F716-EBCF4782150F}"/>
                </a:ext>
              </a:extLst>
            </p:cNvPr>
            <p:cNvSpPr txBox="1"/>
            <p:nvPr/>
          </p:nvSpPr>
          <p:spPr>
            <a:xfrm>
              <a:off x="8043314" y="4304933"/>
              <a:ext cx="7730086" cy="14773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 b="1" spc="195" dirty="0">
                  <a:solidFill>
                    <a:srgbClr val="FFFEF2"/>
                  </a:solidFill>
                  <a:latin typeface="Montserrat"/>
                </a:rPr>
                <a:t>TRIM</a:t>
              </a:r>
              <a:endParaRPr lang="en-US" sz="2400" b="1" spc="195" dirty="0">
                <a:solidFill>
                  <a:srgbClr val="216C53"/>
                </a:solidFill>
                <a:latin typeface="Montserrat"/>
              </a:endParaRPr>
            </a:p>
            <a:p>
              <a:pPr>
                <a:spcBef>
                  <a:spcPct val="0"/>
                </a:spcBef>
              </a:pPr>
              <a:r>
                <a:rPr lang="en-US" sz="2400" b="1" spc="195" dirty="0">
                  <a:solidFill>
                    <a:srgbClr val="216C53"/>
                  </a:solidFill>
                  <a:latin typeface="Montserrat"/>
                </a:rPr>
                <a:t>Removes extra spaces from a text string, leaving only single spaces between words.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35A866-6E88-DE88-E2F2-5B2E3AE67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773400" y="4616531"/>
              <a:ext cx="1956445" cy="64191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FD09DF8-C243-8DE0-2281-7AFCFAF28479}"/>
              </a:ext>
            </a:extLst>
          </p:cNvPr>
          <p:cNvGrpSpPr/>
          <p:nvPr/>
        </p:nvGrpSpPr>
        <p:grpSpPr>
          <a:xfrm>
            <a:off x="7772400" y="6140316"/>
            <a:ext cx="9896241" cy="1517548"/>
            <a:chOff x="7772400" y="6140552"/>
            <a:chExt cx="9896241" cy="151754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F1E7D0E-02A4-40F3-2D77-49323B0667BF}"/>
                </a:ext>
              </a:extLst>
            </p:cNvPr>
            <p:cNvGrpSpPr/>
            <p:nvPr/>
          </p:nvGrpSpPr>
          <p:grpSpPr>
            <a:xfrm>
              <a:off x="7772400" y="6140552"/>
              <a:ext cx="9896241" cy="1517548"/>
              <a:chOff x="7772400" y="5829300"/>
              <a:chExt cx="9896241" cy="12192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3D86B78-40C4-859D-FE61-D5B4E5F9F20F}"/>
                  </a:ext>
                </a:extLst>
              </p:cNvPr>
              <p:cNvSpPr/>
              <p:nvPr/>
            </p:nvSpPr>
            <p:spPr>
              <a:xfrm>
                <a:off x="9294982" y="5829300"/>
                <a:ext cx="8373659" cy="1219200"/>
              </a:xfrm>
              <a:prstGeom prst="rect">
                <a:avLst/>
              </a:prstGeom>
              <a:solidFill>
                <a:srgbClr val="B1C6B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404135F-8181-D87D-9B9D-F3CED69D3317}"/>
                  </a:ext>
                </a:extLst>
              </p:cNvPr>
              <p:cNvSpPr/>
              <p:nvPr/>
            </p:nvSpPr>
            <p:spPr>
              <a:xfrm>
                <a:off x="7772400" y="5829300"/>
                <a:ext cx="1522581" cy="1219200"/>
              </a:xfrm>
              <a:prstGeom prst="rect">
                <a:avLst/>
              </a:prstGeom>
              <a:solidFill>
                <a:srgbClr val="B1C6B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61" name="TextBox 27">
              <a:extLst>
                <a:ext uri="{FF2B5EF4-FFF2-40B4-BE49-F238E27FC236}">
                  <a16:creationId xmlns:a16="http://schemas.microsoft.com/office/drawing/2014/main" id="{1D6962EC-2849-140D-13BB-56791C26A4A2}"/>
                </a:ext>
              </a:extLst>
            </p:cNvPr>
            <p:cNvSpPr txBox="1"/>
            <p:nvPr/>
          </p:nvSpPr>
          <p:spPr>
            <a:xfrm>
              <a:off x="8043314" y="6335340"/>
              <a:ext cx="7577686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 b="1" spc="195" dirty="0">
                  <a:solidFill>
                    <a:srgbClr val="FFFEF2"/>
                  </a:solidFill>
                  <a:latin typeface="Montserrat"/>
                </a:rPr>
                <a:t>ROW</a:t>
              </a:r>
            </a:p>
            <a:p>
              <a:pPr>
                <a:spcBef>
                  <a:spcPct val="0"/>
                </a:spcBef>
              </a:pPr>
              <a:r>
                <a:rPr lang="en-US" sz="2400" b="1" spc="195" dirty="0">
                  <a:solidFill>
                    <a:srgbClr val="216C53"/>
                  </a:solidFill>
                  <a:latin typeface="Montserrat"/>
                </a:rPr>
                <a:t>Returns the row number of the cell where the formula is used in Excel.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43C62C1-FADD-C302-5872-C4F700B48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925800" y="6591299"/>
              <a:ext cx="1709313" cy="60497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BD5FDFB-8AA6-C75E-77FD-B6615A9FF877}"/>
              </a:ext>
            </a:extLst>
          </p:cNvPr>
          <p:cNvGrpSpPr/>
          <p:nvPr/>
        </p:nvGrpSpPr>
        <p:grpSpPr>
          <a:xfrm>
            <a:off x="7786222" y="7921841"/>
            <a:ext cx="9890760" cy="1562100"/>
            <a:chOff x="7786222" y="7921841"/>
            <a:chExt cx="9890760" cy="15621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589291-D443-7184-EC0B-2DBC0AD2FF58}"/>
                </a:ext>
              </a:extLst>
            </p:cNvPr>
            <p:cNvGrpSpPr/>
            <p:nvPr/>
          </p:nvGrpSpPr>
          <p:grpSpPr>
            <a:xfrm>
              <a:off x="7786222" y="7921841"/>
              <a:ext cx="9882419" cy="1562100"/>
              <a:chOff x="7787640" y="8420100"/>
              <a:chExt cx="9882419" cy="1219200"/>
            </a:xfrm>
            <a:solidFill>
              <a:srgbClr val="69AF88"/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9E03441-2505-AF79-1985-1B3370535DEB}"/>
                  </a:ext>
                </a:extLst>
              </p:cNvPr>
              <p:cNvSpPr/>
              <p:nvPr/>
            </p:nvSpPr>
            <p:spPr>
              <a:xfrm>
                <a:off x="9296400" y="8420100"/>
                <a:ext cx="8373659" cy="1219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27AD115-5C6F-F226-5CFF-9283E703DABE}"/>
                  </a:ext>
                </a:extLst>
              </p:cNvPr>
              <p:cNvSpPr/>
              <p:nvPr/>
            </p:nvSpPr>
            <p:spPr>
              <a:xfrm>
                <a:off x="7787640" y="8420100"/>
                <a:ext cx="1522581" cy="1219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0" name="TextBox 27">
              <a:extLst>
                <a:ext uri="{FF2B5EF4-FFF2-40B4-BE49-F238E27FC236}">
                  <a16:creationId xmlns:a16="http://schemas.microsoft.com/office/drawing/2014/main" id="{185529B8-C0D8-221A-B4D7-585EED2E1788}"/>
                </a:ext>
              </a:extLst>
            </p:cNvPr>
            <p:cNvSpPr txBox="1"/>
            <p:nvPr/>
          </p:nvSpPr>
          <p:spPr>
            <a:xfrm>
              <a:off x="8043314" y="7964227"/>
              <a:ext cx="7428368" cy="14773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 b="1" spc="195" dirty="0">
                  <a:solidFill>
                    <a:srgbClr val="FFFEF2"/>
                  </a:solidFill>
                  <a:latin typeface="Montserrat"/>
                </a:rPr>
                <a:t>IF</a:t>
              </a:r>
            </a:p>
            <a:p>
              <a:pPr>
                <a:spcBef>
                  <a:spcPct val="0"/>
                </a:spcBef>
              </a:pPr>
              <a:r>
                <a:rPr lang="en-US" sz="2400" b="1" spc="195" dirty="0">
                  <a:solidFill>
                    <a:srgbClr val="216C53"/>
                  </a:solidFill>
                  <a:latin typeface="Montserrat"/>
                </a:rPr>
                <a:t>Performs a conditional check </a:t>
              </a:r>
            </a:p>
            <a:p>
              <a:pPr>
                <a:spcBef>
                  <a:spcPct val="0"/>
                </a:spcBef>
              </a:pPr>
              <a:r>
                <a:rPr lang="en-US" sz="2400" b="1" spc="195" dirty="0">
                  <a:solidFill>
                    <a:srgbClr val="216C53"/>
                  </a:solidFill>
                  <a:latin typeface="Montserrat"/>
                </a:rPr>
                <a:t>and returns one value if the </a:t>
              </a:r>
            </a:p>
            <a:p>
              <a:pPr>
                <a:spcBef>
                  <a:spcPct val="0"/>
                </a:spcBef>
              </a:pPr>
              <a:r>
                <a:rPr lang="en-US" sz="2400" b="1" spc="195" dirty="0">
                  <a:solidFill>
                    <a:srgbClr val="216C53"/>
                  </a:solidFill>
                  <a:latin typeface="Montserrat"/>
                </a:rPr>
                <a:t>condition is true and another if false.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194A179-7EC8-7C27-ED5C-6305675DE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749658" y="8420100"/>
              <a:ext cx="3927324" cy="57754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1170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E7D6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01956" y="1198627"/>
            <a:ext cx="17049964" cy="8207363"/>
          </a:xfrm>
          <a:custGeom>
            <a:avLst/>
            <a:gdLst/>
            <a:ahLst/>
            <a:cxnLst/>
            <a:rect l="l" t="t" r="r" b="b"/>
            <a:pathLst>
              <a:path w="17049964" h="8524982">
                <a:moveTo>
                  <a:pt x="0" y="0"/>
                </a:moveTo>
                <a:lnTo>
                  <a:pt x="17049964" y="0"/>
                </a:lnTo>
                <a:lnTo>
                  <a:pt x="17049964" y="8524982"/>
                </a:lnTo>
                <a:lnTo>
                  <a:pt x="0" y="8524982"/>
                </a:lnTo>
                <a:lnTo>
                  <a:pt x="0" y="0"/>
                </a:lnTo>
                <a:close/>
              </a:path>
            </a:pathLst>
          </a:custGeom>
          <a:solidFill>
            <a:srgbClr val="B1C6BA"/>
          </a:solidFill>
        </p:spPr>
        <p:txBody>
          <a:bodyPr/>
          <a:lstStyle/>
          <a:p>
            <a:endParaRPr lang="en-IN" dirty="0"/>
          </a:p>
        </p:txBody>
      </p:sp>
      <p:grpSp>
        <p:nvGrpSpPr>
          <p:cNvPr id="8" name="Group 8"/>
          <p:cNvGrpSpPr/>
          <p:nvPr/>
        </p:nvGrpSpPr>
        <p:grpSpPr>
          <a:xfrm>
            <a:off x="1028700" y="2691044"/>
            <a:ext cx="7844789" cy="5468485"/>
            <a:chOff x="0" y="-104775"/>
            <a:chExt cx="10459720" cy="7291313"/>
          </a:xfrm>
        </p:grpSpPr>
        <p:sp>
          <p:nvSpPr>
            <p:cNvPr id="9" name="TextBox 9"/>
            <p:cNvSpPr txBox="1"/>
            <p:nvPr/>
          </p:nvSpPr>
          <p:spPr>
            <a:xfrm>
              <a:off x="2000798" y="-104775"/>
              <a:ext cx="8458922" cy="72913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770"/>
                </a:lnSpc>
              </a:pPr>
              <a:r>
                <a:rPr lang="en-US" sz="2600" dirty="0">
                  <a:solidFill>
                    <a:srgbClr val="1C5739"/>
                  </a:solidFill>
                  <a:latin typeface="Montserrat Bold"/>
                </a:rPr>
                <a:t>Pivot charts are graphical representations of data from a PivotTable, allowing you to visualize and analyze data dynamically.</a:t>
              </a:r>
            </a:p>
            <a:p>
              <a:pPr>
                <a:lnSpc>
                  <a:spcPts val="4770"/>
                </a:lnSpc>
              </a:pPr>
              <a:endParaRPr lang="en-US" sz="2600" dirty="0">
                <a:solidFill>
                  <a:srgbClr val="1C5739"/>
                </a:solidFill>
                <a:latin typeface="Montserrat Bold"/>
              </a:endParaRPr>
            </a:p>
            <a:p>
              <a:pPr>
                <a:lnSpc>
                  <a:spcPts val="4770"/>
                </a:lnSpc>
              </a:pPr>
              <a:r>
                <a:rPr lang="en-US" sz="2600" dirty="0">
                  <a:solidFill>
                    <a:srgbClr val="1C5739"/>
                  </a:solidFill>
                  <a:latin typeface="Montserrat Bold"/>
                </a:rPr>
                <a:t>They help you quickly understand and explore data trends, patterns, and relationships within a PivotTable.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47414" y="698927"/>
              <a:ext cx="1256053" cy="1225366"/>
            </a:xfrm>
            <a:custGeom>
              <a:avLst/>
              <a:gdLst/>
              <a:ahLst/>
              <a:cxnLst/>
              <a:rect l="l" t="t" r="r" b="b"/>
              <a:pathLst>
                <a:path w="1256053" h="1225366">
                  <a:moveTo>
                    <a:pt x="0" y="0"/>
                  </a:moveTo>
                  <a:lnTo>
                    <a:pt x="1256053" y="0"/>
                  </a:lnTo>
                  <a:lnTo>
                    <a:pt x="1256053" y="1225366"/>
                  </a:lnTo>
                  <a:lnTo>
                    <a:pt x="0" y="1225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9511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78553" y="724770"/>
              <a:ext cx="393774" cy="986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01"/>
                </a:lnSpc>
              </a:pPr>
              <a:r>
                <a:rPr lang="en-US" sz="4429">
                  <a:solidFill>
                    <a:srgbClr val="000000"/>
                  </a:solidFill>
                  <a:latin typeface="Canva Sans Bold"/>
                </a:rPr>
                <a:t>1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4437080"/>
              <a:ext cx="1256053" cy="1225366"/>
            </a:xfrm>
            <a:custGeom>
              <a:avLst/>
              <a:gdLst/>
              <a:ahLst/>
              <a:cxnLst/>
              <a:rect l="l" t="t" r="r" b="b"/>
              <a:pathLst>
                <a:path w="1256053" h="1225366">
                  <a:moveTo>
                    <a:pt x="0" y="0"/>
                  </a:moveTo>
                  <a:lnTo>
                    <a:pt x="1256053" y="0"/>
                  </a:lnTo>
                  <a:lnTo>
                    <a:pt x="1256053" y="1225366"/>
                  </a:lnTo>
                  <a:lnTo>
                    <a:pt x="0" y="1225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9511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31139" y="4462923"/>
              <a:ext cx="393774" cy="986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01"/>
                </a:lnSpc>
              </a:pPr>
              <a:r>
                <a:rPr lang="en-US" sz="4429">
                  <a:solidFill>
                    <a:srgbClr val="000000"/>
                  </a:solidFill>
                  <a:latin typeface="Canva Sans Bold"/>
                </a:rPr>
                <a:t>2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0" y="8611613"/>
            <a:ext cx="1985729" cy="1516375"/>
          </a:xfrm>
          <a:custGeom>
            <a:avLst/>
            <a:gdLst/>
            <a:ahLst/>
            <a:cxnLst/>
            <a:rect l="l" t="t" r="r" b="b"/>
            <a:pathLst>
              <a:path w="1985729" h="1516375">
                <a:moveTo>
                  <a:pt x="0" y="0"/>
                </a:moveTo>
                <a:lnTo>
                  <a:pt x="1985729" y="0"/>
                </a:lnTo>
                <a:lnTo>
                  <a:pt x="1985729" y="1516375"/>
                </a:lnTo>
                <a:lnTo>
                  <a:pt x="0" y="1516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9677400" y="2324100"/>
            <a:ext cx="7904009" cy="6098235"/>
            <a:chOff x="0" y="0"/>
            <a:chExt cx="10053449" cy="8130980"/>
          </a:xfrm>
        </p:grpSpPr>
        <p:sp>
          <p:nvSpPr>
            <p:cNvPr id="16" name="TextBox 16"/>
            <p:cNvSpPr txBox="1"/>
            <p:nvPr/>
          </p:nvSpPr>
          <p:spPr>
            <a:xfrm>
              <a:off x="1305540" y="-28575"/>
              <a:ext cx="2006154" cy="33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7"/>
                </a:lnSpc>
              </a:pPr>
              <a:r>
                <a:rPr lang="en-US" sz="1555">
                  <a:solidFill>
                    <a:srgbClr val="000000"/>
                  </a:solidFill>
                  <a:latin typeface="Canva Sans Bold"/>
                </a:rPr>
                <a:t>Entertainment 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805579" y="-28575"/>
              <a:ext cx="1098381" cy="33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7"/>
                </a:lnSpc>
              </a:pPr>
              <a:r>
                <a:rPr lang="en-US" sz="1555">
                  <a:solidFill>
                    <a:srgbClr val="000000"/>
                  </a:solidFill>
                  <a:latin typeface="Canva Sans Bold"/>
                </a:rPr>
                <a:t>Grocery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397846" y="-28575"/>
              <a:ext cx="2061459" cy="33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7"/>
                </a:lnSpc>
              </a:pPr>
              <a:r>
                <a:rPr lang="en-US" sz="1555">
                  <a:solidFill>
                    <a:srgbClr val="000000"/>
                  </a:solidFill>
                  <a:latin typeface="Canva Sans Bold"/>
                </a:rPr>
                <a:t>Transportation 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953190" y="-28575"/>
              <a:ext cx="1404102" cy="33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77"/>
                </a:lnSpc>
              </a:pPr>
              <a:r>
                <a:rPr lang="en-US" sz="1555">
                  <a:solidFill>
                    <a:srgbClr val="000000"/>
                  </a:solidFill>
                  <a:latin typeface="Canva Sans Bold"/>
                </a:rPr>
                <a:t>Household</a:t>
              </a:r>
            </a:p>
          </p:txBody>
        </p: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1107985" y="105362"/>
              <a:ext cx="6746428" cy="98777"/>
              <a:chOff x="616877" y="-619760"/>
              <a:chExt cx="10408841" cy="1524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616877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4474105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6930761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10873318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2F5F98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509792" y="7792903"/>
              <a:ext cx="1106870" cy="33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77"/>
                </a:lnSpc>
              </a:pPr>
              <a:r>
                <a:rPr lang="en-US" sz="1555">
                  <a:solidFill>
                    <a:srgbClr val="000000"/>
                  </a:solidFill>
                  <a:latin typeface="Canva Sans Bold"/>
                </a:rPr>
                <a:t>January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4767434" y="7792903"/>
              <a:ext cx="1226740" cy="33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77"/>
                </a:lnSpc>
              </a:pPr>
              <a:r>
                <a:rPr lang="en-US" sz="1555">
                  <a:solidFill>
                    <a:srgbClr val="000000"/>
                  </a:solidFill>
                  <a:latin typeface="Canva Sans Bold"/>
                </a:rPr>
                <a:t>February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259351" y="7792903"/>
              <a:ext cx="878062" cy="33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77"/>
                </a:lnSpc>
              </a:pPr>
              <a:r>
                <a:rPr lang="en-US" sz="1555">
                  <a:solidFill>
                    <a:srgbClr val="000000"/>
                  </a:solidFill>
                  <a:latin typeface="Canva Sans Bold"/>
                </a:rPr>
                <a:t>March </a:t>
              </a:r>
            </a:p>
          </p:txBody>
        </p:sp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708160" y="507056"/>
              <a:ext cx="9345289" cy="7182719"/>
              <a:chOff x="0" y="0"/>
              <a:chExt cx="14418537" cy="1108198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-6350"/>
                <a:ext cx="1441853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418537" h="12700">
                    <a:moveTo>
                      <a:pt x="0" y="0"/>
                    </a:moveTo>
                    <a:lnTo>
                      <a:pt x="14418537" y="0"/>
                    </a:lnTo>
                    <a:lnTo>
                      <a:pt x="1441853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0" y="2210046"/>
                <a:ext cx="1441853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418537" h="12700">
                    <a:moveTo>
                      <a:pt x="0" y="0"/>
                    </a:moveTo>
                    <a:lnTo>
                      <a:pt x="14418537" y="0"/>
                    </a:lnTo>
                    <a:lnTo>
                      <a:pt x="1441853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0" y="4426442"/>
                <a:ext cx="1441853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418537" h="12700">
                    <a:moveTo>
                      <a:pt x="0" y="0"/>
                    </a:moveTo>
                    <a:lnTo>
                      <a:pt x="14418537" y="0"/>
                    </a:lnTo>
                    <a:lnTo>
                      <a:pt x="1441853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0" y="6642838"/>
                <a:ext cx="1441853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418537" h="12700">
                    <a:moveTo>
                      <a:pt x="0" y="0"/>
                    </a:moveTo>
                    <a:lnTo>
                      <a:pt x="14418537" y="0"/>
                    </a:lnTo>
                    <a:lnTo>
                      <a:pt x="1441853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0" y="8859234"/>
                <a:ext cx="1441853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418537" h="12700">
                    <a:moveTo>
                      <a:pt x="0" y="0"/>
                    </a:moveTo>
                    <a:lnTo>
                      <a:pt x="14418537" y="0"/>
                    </a:lnTo>
                    <a:lnTo>
                      <a:pt x="1441853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0" y="11075629"/>
                <a:ext cx="1441853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418537" h="12700">
                    <a:moveTo>
                      <a:pt x="0" y="0"/>
                    </a:moveTo>
                    <a:lnTo>
                      <a:pt x="14418537" y="0"/>
                    </a:lnTo>
                    <a:lnTo>
                      <a:pt x="1441853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25337" y="323730"/>
              <a:ext cx="551120" cy="33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77"/>
                </a:lnSpc>
              </a:pPr>
              <a:r>
                <a:rPr lang="en-US" sz="1555" dirty="0">
                  <a:solidFill>
                    <a:srgbClr val="000000"/>
                  </a:solidFill>
                  <a:latin typeface="Canva Sans Bold"/>
                </a:rPr>
                <a:t>250 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760274"/>
              <a:ext cx="576457" cy="33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77"/>
                </a:lnSpc>
              </a:pPr>
              <a:r>
                <a:rPr lang="en-US" sz="1555" dirty="0">
                  <a:solidFill>
                    <a:srgbClr val="000000"/>
                  </a:solidFill>
                  <a:latin typeface="Canva Sans Bold"/>
                </a:rPr>
                <a:t>200 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33312" y="3196818"/>
              <a:ext cx="543146" cy="33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77"/>
                </a:lnSpc>
              </a:pPr>
              <a:r>
                <a:rPr lang="en-US" sz="1555" dirty="0">
                  <a:solidFill>
                    <a:srgbClr val="000000"/>
                  </a:solidFill>
                  <a:latin typeface="Canva Sans Bold"/>
                </a:rPr>
                <a:t>150 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974" y="4633362"/>
              <a:ext cx="568483" cy="33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77"/>
                </a:lnSpc>
              </a:pPr>
              <a:r>
                <a:rPr lang="en-US" sz="1555" dirty="0">
                  <a:solidFill>
                    <a:srgbClr val="000000"/>
                  </a:solidFill>
                  <a:latin typeface="Canva Sans Bold"/>
                </a:rPr>
                <a:t>100 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72088" y="6069905"/>
              <a:ext cx="404369" cy="33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77"/>
                </a:lnSpc>
              </a:pPr>
              <a:r>
                <a:rPr lang="en-US" sz="1555" dirty="0">
                  <a:solidFill>
                    <a:srgbClr val="000000"/>
                  </a:solidFill>
                  <a:latin typeface="Canva Sans Bold"/>
                </a:rPr>
                <a:t>50 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330543" y="7506449"/>
              <a:ext cx="245914" cy="33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77"/>
                </a:lnSpc>
              </a:pPr>
              <a:r>
                <a:rPr lang="en-US" sz="1555">
                  <a:solidFill>
                    <a:srgbClr val="000000"/>
                  </a:solidFill>
                  <a:latin typeface="Canva Sans Bold"/>
                </a:rPr>
                <a:t>0 </a:t>
              </a:r>
            </a:p>
          </p:txBody>
        </p:sp>
        <p:grpSp>
          <p:nvGrpSpPr>
            <p:cNvPr id="41" name="Group 41"/>
            <p:cNvGrpSpPr>
              <a:grpSpLocks noChangeAspect="1"/>
            </p:cNvGrpSpPr>
            <p:nvPr/>
          </p:nvGrpSpPr>
          <p:grpSpPr>
            <a:xfrm>
              <a:off x="708160" y="790249"/>
              <a:ext cx="9345289" cy="6899526"/>
              <a:chOff x="0" y="436929"/>
              <a:chExt cx="14418537" cy="10645051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6646542"/>
                <a:ext cx="1026294" cy="4435437"/>
              </a:xfrm>
              <a:custGeom>
                <a:avLst/>
                <a:gdLst/>
                <a:ahLst/>
                <a:cxnLst/>
                <a:rect l="l" t="t" r="r" b="b"/>
                <a:pathLst>
                  <a:path w="1026294" h="4435437">
                    <a:moveTo>
                      <a:pt x="0" y="4435437"/>
                    </a:moveTo>
                    <a:lnTo>
                      <a:pt x="0" y="10263"/>
                    </a:lnTo>
                    <a:cubicBezTo>
                      <a:pt x="0" y="4595"/>
                      <a:pt x="4595" y="0"/>
                      <a:pt x="10263" y="0"/>
                    </a:cubicBezTo>
                    <a:lnTo>
                      <a:pt x="1016031" y="0"/>
                    </a:lnTo>
                    <a:cubicBezTo>
                      <a:pt x="1021699" y="0"/>
                      <a:pt x="1026294" y="4595"/>
                      <a:pt x="1026294" y="10263"/>
                    </a:cubicBezTo>
                    <a:lnTo>
                      <a:pt x="1026294" y="443543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3" name="Freeform 43"/>
              <p:cNvSpPr/>
              <p:nvPr/>
            </p:nvSpPr>
            <p:spPr>
              <a:xfrm>
                <a:off x="5118581" y="5537683"/>
                <a:ext cx="1026294" cy="5544297"/>
              </a:xfrm>
              <a:custGeom>
                <a:avLst/>
                <a:gdLst/>
                <a:ahLst/>
                <a:cxnLst/>
                <a:rect l="l" t="t" r="r" b="b"/>
                <a:pathLst>
                  <a:path w="1026294" h="5544297">
                    <a:moveTo>
                      <a:pt x="0" y="5544296"/>
                    </a:moveTo>
                    <a:lnTo>
                      <a:pt x="0" y="10262"/>
                    </a:lnTo>
                    <a:cubicBezTo>
                      <a:pt x="0" y="4594"/>
                      <a:pt x="4594" y="0"/>
                      <a:pt x="10263" y="0"/>
                    </a:cubicBezTo>
                    <a:lnTo>
                      <a:pt x="1016031" y="0"/>
                    </a:lnTo>
                    <a:cubicBezTo>
                      <a:pt x="1021699" y="0"/>
                      <a:pt x="1026294" y="4594"/>
                      <a:pt x="1026294" y="10262"/>
                    </a:cubicBezTo>
                    <a:lnTo>
                      <a:pt x="1026294" y="5544296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10237161" y="5537210"/>
                <a:ext cx="1026294" cy="5544769"/>
              </a:xfrm>
              <a:custGeom>
                <a:avLst/>
                <a:gdLst/>
                <a:ahLst/>
                <a:cxnLst/>
                <a:rect l="l" t="t" r="r" b="b"/>
                <a:pathLst>
                  <a:path w="1026294" h="5544769">
                    <a:moveTo>
                      <a:pt x="0" y="5544769"/>
                    </a:moveTo>
                    <a:lnTo>
                      <a:pt x="0" y="10263"/>
                    </a:lnTo>
                    <a:cubicBezTo>
                      <a:pt x="0" y="4595"/>
                      <a:pt x="4595" y="0"/>
                      <a:pt x="10263" y="0"/>
                    </a:cubicBezTo>
                    <a:lnTo>
                      <a:pt x="1016031" y="0"/>
                    </a:lnTo>
                    <a:cubicBezTo>
                      <a:pt x="1021699" y="0"/>
                      <a:pt x="1026294" y="4595"/>
                      <a:pt x="1026294" y="10263"/>
                    </a:cubicBezTo>
                    <a:lnTo>
                      <a:pt x="1026294" y="5544769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1051694" y="436929"/>
                <a:ext cx="1026294" cy="10645050"/>
              </a:xfrm>
              <a:custGeom>
                <a:avLst/>
                <a:gdLst/>
                <a:ahLst/>
                <a:cxnLst/>
                <a:rect l="l" t="t" r="r" b="b"/>
                <a:pathLst>
                  <a:path w="1026294" h="10645050">
                    <a:moveTo>
                      <a:pt x="0" y="10645050"/>
                    </a:moveTo>
                    <a:lnTo>
                      <a:pt x="0" y="10263"/>
                    </a:lnTo>
                    <a:cubicBezTo>
                      <a:pt x="0" y="4595"/>
                      <a:pt x="4595" y="0"/>
                      <a:pt x="10263" y="0"/>
                    </a:cubicBezTo>
                    <a:lnTo>
                      <a:pt x="1016031" y="0"/>
                    </a:lnTo>
                    <a:cubicBezTo>
                      <a:pt x="1021699" y="0"/>
                      <a:pt x="1026294" y="4595"/>
                      <a:pt x="1026294" y="10263"/>
                    </a:cubicBezTo>
                    <a:lnTo>
                      <a:pt x="1026294" y="1064505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6170275" y="436929"/>
                <a:ext cx="1026294" cy="10645050"/>
              </a:xfrm>
              <a:custGeom>
                <a:avLst/>
                <a:gdLst/>
                <a:ahLst/>
                <a:cxnLst/>
                <a:rect l="l" t="t" r="r" b="b"/>
                <a:pathLst>
                  <a:path w="1026294" h="10645050">
                    <a:moveTo>
                      <a:pt x="0" y="10645050"/>
                    </a:moveTo>
                    <a:lnTo>
                      <a:pt x="0" y="10263"/>
                    </a:lnTo>
                    <a:cubicBezTo>
                      <a:pt x="0" y="4595"/>
                      <a:pt x="4594" y="0"/>
                      <a:pt x="10262" y="0"/>
                    </a:cubicBezTo>
                    <a:lnTo>
                      <a:pt x="1016031" y="0"/>
                    </a:lnTo>
                    <a:cubicBezTo>
                      <a:pt x="1021698" y="0"/>
                      <a:pt x="1026293" y="4595"/>
                      <a:pt x="1026293" y="10263"/>
                    </a:cubicBezTo>
                    <a:lnTo>
                      <a:pt x="1026293" y="1064505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11288855" y="1766767"/>
                <a:ext cx="1026294" cy="9315213"/>
              </a:xfrm>
              <a:custGeom>
                <a:avLst/>
                <a:gdLst/>
                <a:ahLst/>
                <a:cxnLst/>
                <a:rect l="l" t="t" r="r" b="b"/>
                <a:pathLst>
                  <a:path w="1026294" h="9315213">
                    <a:moveTo>
                      <a:pt x="0" y="9315212"/>
                    </a:moveTo>
                    <a:lnTo>
                      <a:pt x="0" y="10263"/>
                    </a:lnTo>
                    <a:cubicBezTo>
                      <a:pt x="0" y="4595"/>
                      <a:pt x="4595" y="0"/>
                      <a:pt x="10263" y="0"/>
                    </a:cubicBezTo>
                    <a:lnTo>
                      <a:pt x="1016031" y="0"/>
                    </a:lnTo>
                    <a:cubicBezTo>
                      <a:pt x="1021699" y="0"/>
                      <a:pt x="1026294" y="4595"/>
                      <a:pt x="1026294" y="10263"/>
                    </a:cubicBezTo>
                    <a:lnTo>
                      <a:pt x="1026294" y="9315212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2103388" y="3319964"/>
                <a:ext cx="1026294" cy="7762016"/>
              </a:xfrm>
              <a:custGeom>
                <a:avLst/>
                <a:gdLst/>
                <a:ahLst/>
                <a:cxnLst/>
                <a:rect l="l" t="t" r="r" b="b"/>
                <a:pathLst>
                  <a:path w="1026294" h="7762016">
                    <a:moveTo>
                      <a:pt x="0" y="7762015"/>
                    </a:moveTo>
                    <a:lnTo>
                      <a:pt x="0" y="10263"/>
                    </a:lnTo>
                    <a:cubicBezTo>
                      <a:pt x="0" y="4594"/>
                      <a:pt x="4595" y="0"/>
                      <a:pt x="10263" y="0"/>
                    </a:cubicBezTo>
                    <a:lnTo>
                      <a:pt x="1016031" y="0"/>
                    </a:lnTo>
                    <a:cubicBezTo>
                      <a:pt x="1021699" y="0"/>
                      <a:pt x="1026294" y="4594"/>
                      <a:pt x="1026294" y="10263"/>
                    </a:cubicBezTo>
                    <a:lnTo>
                      <a:pt x="1026294" y="7762015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7221968" y="1102245"/>
                <a:ext cx="1026294" cy="9979735"/>
              </a:xfrm>
              <a:custGeom>
                <a:avLst/>
                <a:gdLst/>
                <a:ahLst/>
                <a:cxnLst/>
                <a:rect l="l" t="t" r="r" b="b"/>
                <a:pathLst>
                  <a:path w="1026294" h="9979735">
                    <a:moveTo>
                      <a:pt x="0" y="9979734"/>
                    </a:moveTo>
                    <a:lnTo>
                      <a:pt x="0" y="10263"/>
                    </a:lnTo>
                    <a:cubicBezTo>
                      <a:pt x="0" y="4595"/>
                      <a:pt x="4596" y="0"/>
                      <a:pt x="10263" y="0"/>
                    </a:cubicBezTo>
                    <a:lnTo>
                      <a:pt x="1016031" y="0"/>
                    </a:lnTo>
                    <a:cubicBezTo>
                      <a:pt x="1021699" y="0"/>
                      <a:pt x="1026294" y="4595"/>
                      <a:pt x="1026294" y="10263"/>
                    </a:cubicBezTo>
                    <a:lnTo>
                      <a:pt x="1026294" y="9979734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12340549" y="2210348"/>
                <a:ext cx="1026294" cy="8871631"/>
              </a:xfrm>
              <a:custGeom>
                <a:avLst/>
                <a:gdLst/>
                <a:ahLst/>
                <a:cxnLst/>
                <a:rect l="l" t="t" r="r" b="b"/>
                <a:pathLst>
                  <a:path w="1026294" h="8871631">
                    <a:moveTo>
                      <a:pt x="0" y="8871631"/>
                    </a:moveTo>
                    <a:lnTo>
                      <a:pt x="0" y="10263"/>
                    </a:lnTo>
                    <a:cubicBezTo>
                      <a:pt x="0" y="4595"/>
                      <a:pt x="4595" y="0"/>
                      <a:pt x="10263" y="0"/>
                    </a:cubicBezTo>
                    <a:lnTo>
                      <a:pt x="1016031" y="0"/>
                    </a:lnTo>
                    <a:cubicBezTo>
                      <a:pt x="1021699" y="0"/>
                      <a:pt x="1026294" y="4595"/>
                      <a:pt x="1026294" y="10263"/>
                    </a:cubicBezTo>
                    <a:lnTo>
                      <a:pt x="1026294" y="8871631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3155082" y="8420717"/>
                <a:ext cx="1026294" cy="2661262"/>
              </a:xfrm>
              <a:custGeom>
                <a:avLst/>
                <a:gdLst/>
                <a:ahLst/>
                <a:cxnLst/>
                <a:rect l="l" t="t" r="r" b="b"/>
                <a:pathLst>
                  <a:path w="1026294" h="2661262">
                    <a:moveTo>
                      <a:pt x="0" y="2661262"/>
                    </a:moveTo>
                    <a:lnTo>
                      <a:pt x="0" y="10263"/>
                    </a:lnTo>
                    <a:cubicBezTo>
                      <a:pt x="0" y="4595"/>
                      <a:pt x="4595" y="0"/>
                      <a:pt x="10263" y="0"/>
                    </a:cubicBezTo>
                    <a:lnTo>
                      <a:pt x="1016031" y="0"/>
                    </a:lnTo>
                    <a:cubicBezTo>
                      <a:pt x="1021699" y="0"/>
                      <a:pt x="1026294" y="4595"/>
                      <a:pt x="1026294" y="10263"/>
                    </a:cubicBezTo>
                    <a:lnTo>
                      <a:pt x="1026294" y="2661262"/>
                    </a:lnTo>
                    <a:close/>
                  </a:path>
                </a:pathLst>
              </a:custGeom>
              <a:solidFill>
                <a:srgbClr val="2F5F98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8273662" y="5759455"/>
                <a:ext cx="1026294" cy="5322525"/>
              </a:xfrm>
              <a:custGeom>
                <a:avLst/>
                <a:gdLst/>
                <a:ahLst/>
                <a:cxnLst/>
                <a:rect l="l" t="t" r="r" b="b"/>
                <a:pathLst>
                  <a:path w="1026294" h="5322525">
                    <a:moveTo>
                      <a:pt x="0" y="5322524"/>
                    </a:moveTo>
                    <a:lnTo>
                      <a:pt x="0" y="10262"/>
                    </a:lnTo>
                    <a:cubicBezTo>
                      <a:pt x="0" y="4594"/>
                      <a:pt x="4595" y="0"/>
                      <a:pt x="10263" y="0"/>
                    </a:cubicBezTo>
                    <a:lnTo>
                      <a:pt x="1016031" y="0"/>
                    </a:lnTo>
                    <a:cubicBezTo>
                      <a:pt x="1021699" y="0"/>
                      <a:pt x="1026294" y="4594"/>
                      <a:pt x="1026294" y="10262"/>
                    </a:cubicBezTo>
                    <a:lnTo>
                      <a:pt x="1026294" y="5322524"/>
                    </a:lnTo>
                    <a:close/>
                  </a:path>
                </a:pathLst>
              </a:custGeom>
              <a:solidFill>
                <a:srgbClr val="2F5F98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13392243" y="7089746"/>
                <a:ext cx="1026294" cy="3992234"/>
              </a:xfrm>
              <a:custGeom>
                <a:avLst/>
                <a:gdLst/>
                <a:ahLst/>
                <a:cxnLst/>
                <a:rect l="l" t="t" r="r" b="b"/>
                <a:pathLst>
                  <a:path w="1026294" h="3992234">
                    <a:moveTo>
                      <a:pt x="0" y="3992233"/>
                    </a:moveTo>
                    <a:lnTo>
                      <a:pt x="0" y="10262"/>
                    </a:lnTo>
                    <a:cubicBezTo>
                      <a:pt x="0" y="4595"/>
                      <a:pt x="4595" y="0"/>
                      <a:pt x="10263" y="0"/>
                    </a:cubicBezTo>
                    <a:lnTo>
                      <a:pt x="1016031" y="0"/>
                    </a:lnTo>
                    <a:cubicBezTo>
                      <a:pt x="1021699" y="0"/>
                      <a:pt x="1026294" y="4595"/>
                      <a:pt x="1026294" y="10262"/>
                    </a:cubicBezTo>
                    <a:lnTo>
                      <a:pt x="1026294" y="3992233"/>
                    </a:lnTo>
                    <a:close/>
                  </a:path>
                </a:pathLst>
              </a:custGeom>
              <a:solidFill>
                <a:srgbClr val="2F5F98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54" name="TextBox 54"/>
          <p:cNvSpPr txBox="1"/>
          <p:nvPr/>
        </p:nvSpPr>
        <p:spPr>
          <a:xfrm>
            <a:off x="1299591" y="1382239"/>
            <a:ext cx="7830049" cy="988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520"/>
              </a:lnSpc>
              <a:spcBef>
                <a:spcPct val="0"/>
              </a:spcBef>
            </a:pPr>
            <a:r>
              <a:rPr lang="en-US" sz="4800" spc="298" dirty="0">
                <a:solidFill>
                  <a:srgbClr val="205E3E"/>
                </a:solidFill>
                <a:latin typeface="Montserrat Bold"/>
              </a:rPr>
              <a:t>PIVOT CHARTS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94EB82D-9D24-B028-9252-AE655697F23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141"/>
          <a:stretch/>
        </p:blipFill>
        <p:spPr>
          <a:xfrm>
            <a:off x="10143551" y="1622487"/>
            <a:ext cx="7396764" cy="7359642"/>
          </a:xfrm>
          <a:prstGeom prst="rect">
            <a:avLst/>
          </a:prstGeom>
        </p:spPr>
      </p:pic>
      <p:sp>
        <p:nvSpPr>
          <p:cNvPr id="56" name="TextBox 2">
            <a:extLst>
              <a:ext uri="{FF2B5EF4-FFF2-40B4-BE49-F238E27FC236}">
                <a16:creationId xmlns:a16="http://schemas.microsoft.com/office/drawing/2014/main" id="{91FAC73A-0902-6511-95B4-C75B7023BCF7}"/>
              </a:ext>
            </a:extLst>
          </p:cNvPr>
          <p:cNvSpPr txBox="1"/>
          <p:nvPr/>
        </p:nvSpPr>
        <p:spPr>
          <a:xfrm>
            <a:off x="932574" y="273903"/>
            <a:ext cx="16347533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5400" spc="301" dirty="0">
                <a:solidFill>
                  <a:srgbClr val="FFFEF2"/>
                </a:solidFill>
                <a:latin typeface="Montserrat Ultra-Bold"/>
              </a:rPr>
              <a:t>DATA VISUALIZATION FEATURES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E7D63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067800" y="-4186719"/>
            <a:ext cx="9296400" cy="14473719"/>
          </a:xfrm>
          <a:custGeom>
            <a:avLst/>
            <a:gdLst/>
            <a:ahLst/>
            <a:cxnLst/>
            <a:rect l="l" t="t" r="r" b="b"/>
            <a:pathLst>
              <a:path w="9144000" h="14473719">
                <a:moveTo>
                  <a:pt x="0" y="0"/>
                </a:moveTo>
                <a:lnTo>
                  <a:pt x="9144000" y="0"/>
                </a:lnTo>
                <a:lnTo>
                  <a:pt x="9144000" y="14473719"/>
                </a:lnTo>
                <a:lnTo>
                  <a:pt x="0" y="14473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87984" r="-93880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801956" y="881009"/>
            <a:ext cx="16800244" cy="8524982"/>
          </a:xfrm>
          <a:custGeom>
            <a:avLst/>
            <a:gdLst/>
            <a:ahLst/>
            <a:cxnLst/>
            <a:rect l="l" t="t" r="r" b="b"/>
            <a:pathLst>
              <a:path w="17049964" h="8524982">
                <a:moveTo>
                  <a:pt x="0" y="0"/>
                </a:moveTo>
                <a:lnTo>
                  <a:pt x="17049964" y="0"/>
                </a:lnTo>
                <a:lnTo>
                  <a:pt x="17049964" y="8524982"/>
                </a:lnTo>
                <a:lnTo>
                  <a:pt x="0" y="8524982"/>
                </a:lnTo>
                <a:lnTo>
                  <a:pt x="0" y="0"/>
                </a:lnTo>
                <a:close/>
              </a:path>
            </a:pathLst>
          </a:custGeom>
          <a:solidFill>
            <a:srgbClr val="B1C6BA"/>
          </a:solidFill>
        </p:spPr>
        <p:txBody>
          <a:bodyPr/>
          <a:lstStyle/>
          <a:p>
            <a:endParaRPr lang="en-IN" dirty="0"/>
          </a:p>
        </p:txBody>
      </p:sp>
      <p:grpSp>
        <p:nvGrpSpPr>
          <p:cNvPr id="8" name="Group 8"/>
          <p:cNvGrpSpPr/>
          <p:nvPr/>
        </p:nvGrpSpPr>
        <p:grpSpPr>
          <a:xfrm>
            <a:off x="1028700" y="2691044"/>
            <a:ext cx="8265844" cy="4852932"/>
            <a:chOff x="0" y="-104776"/>
            <a:chExt cx="11021127" cy="6470577"/>
          </a:xfrm>
        </p:grpSpPr>
        <p:sp>
          <p:nvSpPr>
            <p:cNvPr id="9" name="TextBox 9"/>
            <p:cNvSpPr txBox="1"/>
            <p:nvPr/>
          </p:nvSpPr>
          <p:spPr>
            <a:xfrm>
              <a:off x="2000798" y="-104776"/>
              <a:ext cx="9020329" cy="64705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4770"/>
                </a:lnSpc>
              </a:pPr>
              <a:r>
                <a:rPr lang="en-US" sz="2600" dirty="0">
                  <a:solidFill>
                    <a:srgbClr val="1C5739"/>
                  </a:solidFill>
                  <a:latin typeface="Montserrat Bold"/>
                </a:rPr>
                <a:t>Box plots display data distribution, with the box indicating the middle 50% (IQR) and the line inside </a:t>
              </a:r>
            </a:p>
            <a:p>
              <a:pPr algn="just">
                <a:lnSpc>
                  <a:spcPts val="4770"/>
                </a:lnSpc>
              </a:pPr>
              <a:r>
                <a:rPr lang="en-US" sz="2600" dirty="0">
                  <a:solidFill>
                    <a:srgbClr val="1C5739"/>
                  </a:solidFill>
                  <a:latin typeface="Montserrat Bold"/>
                </a:rPr>
                <a:t>denoting the median. </a:t>
              </a:r>
            </a:p>
            <a:p>
              <a:pPr algn="just">
                <a:lnSpc>
                  <a:spcPts val="4770"/>
                </a:lnSpc>
              </a:pPr>
              <a:endParaRPr lang="en-US" sz="2600" dirty="0">
                <a:solidFill>
                  <a:srgbClr val="1C5739"/>
                </a:solidFill>
                <a:latin typeface="Montserrat Bold"/>
              </a:endParaRPr>
            </a:p>
            <a:p>
              <a:pPr algn="just">
                <a:lnSpc>
                  <a:spcPts val="4770"/>
                </a:lnSpc>
              </a:pPr>
              <a:r>
                <a:rPr lang="en-US" sz="2600" dirty="0">
                  <a:solidFill>
                    <a:srgbClr val="1C5739"/>
                  </a:solidFill>
                  <a:latin typeface="Montserrat Bold"/>
                </a:rPr>
                <a:t>Whiskers extend to data's minimum and maximum values within a specified range.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47414" y="698927"/>
              <a:ext cx="1256053" cy="1225366"/>
            </a:xfrm>
            <a:custGeom>
              <a:avLst/>
              <a:gdLst/>
              <a:ahLst/>
              <a:cxnLst/>
              <a:rect l="l" t="t" r="r" b="b"/>
              <a:pathLst>
                <a:path w="1256053" h="1225366">
                  <a:moveTo>
                    <a:pt x="0" y="0"/>
                  </a:moveTo>
                  <a:lnTo>
                    <a:pt x="1256053" y="0"/>
                  </a:lnTo>
                  <a:lnTo>
                    <a:pt x="1256053" y="1225366"/>
                  </a:lnTo>
                  <a:lnTo>
                    <a:pt x="0" y="1225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9511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78553" y="724770"/>
              <a:ext cx="393774" cy="986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01"/>
                </a:lnSpc>
              </a:pPr>
              <a:r>
                <a:rPr lang="en-US" sz="4429">
                  <a:solidFill>
                    <a:srgbClr val="000000"/>
                  </a:solidFill>
                  <a:latin typeface="Canva Sans Bold"/>
                </a:rPr>
                <a:t>1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4437080"/>
              <a:ext cx="1256053" cy="1225366"/>
            </a:xfrm>
            <a:custGeom>
              <a:avLst/>
              <a:gdLst/>
              <a:ahLst/>
              <a:cxnLst/>
              <a:rect l="l" t="t" r="r" b="b"/>
              <a:pathLst>
                <a:path w="1256053" h="1225366">
                  <a:moveTo>
                    <a:pt x="0" y="0"/>
                  </a:moveTo>
                  <a:lnTo>
                    <a:pt x="1256053" y="0"/>
                  </a:lnTo>
                  <a:lnTo>
                    <a:pt x="1256053" y="1225366"/>
                  </a:lnTo>
                  <a:lnTo>
                    <a:pt x="0" y="1225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9511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31139" y="4462923"/>
              <a:ext cx="393774" cy="986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01"/>
                </a:lnSpc>
              </a:pPr>
              <a:r>
                <a:rPr lang="en-US" sz="4429">
                  <a:solidFill>
                    <a:srgbClr val="000000"/>
                  </a:solidFill>
                  <a:latin typeface="Canva Sans Bold"/>
                </a:rPr>
                <a:t>2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0" y="8611613"/>
            <a:ext cx="1985729" cy="1516375"/>
          </a:xfrm>
          <a:custGeom>
            <a:avLst/>
            <a:gdLst/>
            <a:ahLst/>
            <a:cxnLst/>
            <a:rect l="l" t="t" r="r" b="b"/>
            <a:pathLst>
              <a:path w="1985729" h="1516375">
                <a:moveTo>
                  <a:pt x="0" y="0"/>
                </a:moveTo>
                <a:lnTo>
                  <a:pt x="1985729" y="0"/>
                </a:lnTo>
                <a:lnTo>
                  <a:pt x="1985729" y="1516375"/>
                </a:lnTo>
                <a:lnTo>
                  <a:pt x="0" y="1516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4" name="TextBox 54"/>
          <p:cNvSpPr txBox="1"/>
          <p:nvPr/>
        </p:nvSpPr>
        <p:spPr>
          <a:xfrm>
            <a:off x="1237751" y="1370313"/>
            <a:ext cx="7830049" cy="988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20"/>
              </a:lnSpc>
              <a:spcBef>
                <a:spcPct val="0"/>
              </a:spcBef>
            </a:pPr>
            <a:r>
              <a:rPr lang="en-US" sz="5400" spc="298" dirty="0">
                <a:solidFill>
                  <a:srgbClr val="205E3E"/>
                </a:solidFill>
                <a:latin typeface="Montserrat Bold"/>
              </a:rPr>
              <a:t>BOX PLOT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724D79E-6BF1-C3D5-EAF9-4FACC85D78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90" y="1445757"/>
            <a:ext cx="6094610" cy="73435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4C572E9-66CC-CF02-EF80-CBE3D86EF2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135" y="2444029"/>
            <a:ext cx="8042865" cy="48529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358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3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1828</TotalTime>
  <Words>788</Words>
  <Application>Microsoft Office PowerPoint</Application>
  <PresentationFormat>Custom</PresentationFormat>
  <Paragraphs>151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Montserrat Classic Bold</vt:lpstr>
      <vt:lpstr>Arial</vt:lpstr>
      <vt:lpstr>Calibri</vt:lpstr>
      <vt:lpstr>Codec Pro ExtraBold Italics</vt:lpstr>
      <vt:lpstr>Montserrat Semi-Bold Italics</vt:lpstr>
      <vt:lpstr>Montserrat Ultra-Bold</vt:lpstr>
      <vt:lpstr>Montserrat Semi-Bold</vt:lpstr>
      <vt:lpstr>Arimo</vt:lpstr>
      <vt:lpstr>Canva Sans Bold</vt:lpstr>
      <vt:lpstr>Montserrat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 ASSIGNMENT 1</dc:title>
  <dc:creator>SONIA</dc:creator>
  <cp:lastModifiedBy>CHAHEL GUPTA - 70322000047</cp:lastModifiedBy>
  <cp:revision>21</cp:revision>
  <dcterms:created xsi:type="dcterms:W3CDTF">2006-08-16T00:00:00Z</dcterms:created>
  <dcterms:modified xsi:type="dcterms:W3CDTF">2023-10-11T18:46:05Z</dcterms:modified>
  <dc:identifier>DAFvSZmGDMU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D0BA8762-F28E-4AAC-AF95-1982AAB9F748</vt:lpwstr>
  </property>
  <property fmtid="{D5CDD505-2E9C-101B-9397-08002B2CF9AE}" pid="3" name="ArticulatePath">
    <vt:lpwstr>DEP ASSIGNMENT 1 (1)</vt:lpwstr>
  </property>
</Properties>
</file>